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handoutMasterIdLst>
    <p:handoutMasterId r:id="rId28"/>
  </p:handoutMasterIdLst>
  <p:sldIdLst>
    <p:sldId id="256" r:id="rId2"/>
    <p:sldId id="322" r:id="rId3"/>
    <p:sldId id="309" r:id="rId4"/>
    <p:sldId id="323" r:id="rId5"/>
    <p:sldId id="310" r:id="rId6"/>
    <p:sldId id="311" r:id="rId7"/>
    <p:sldId id="312" r:id="rId8"/>
    <p:sldId id="313" r:id="rId9"/>
    <p:sldId id="314" r:id="rId10"/>
    <p:sldId id="315" r:id="rId11"/>
    <p:sldId id="316" r:id="rId12"/>
    <p:sldId id="317" r:id="rId13"/>
    <p:sldId id="318" r:id="rId14"/>
    <p:sldId id="319" r:id="rId15"/>
    <p:sldId id="320" r:id="rId16"/>
    <p:sldId id="321" r:id="rId17"/>
    <p:sldId id="261" r:id="rId18"/>
    <p:sldId id="259" r:id="rId19"/>
    <p:sldId id="295" r:id="rId20"/>
    <p:sldId id="296" r:id="rId21"/>
    <p:sldId id="324" r:id="rId22"/>
    <p:sldId id="325" r:id="rId23"/>
    <p:sldId id="326" r:id="rId24"/>
    <p:sldId id="274" r:id="rId25"/>
    <p:sldId id="276" r:id="rId26"/>
    <p:sldId id="308" r:id="rId2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92" d="100"/>
          <a:sy n="92" d="100"/>
        </p:scale>
        <p:origin x="45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296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042114-4B4A-4A8D-AE8F-0B25A4637619}" type="datetimeFigureOut">
              <a:rPr lang="zh-CN" altLang="en-US" smtClean="0"/>
              <a:t>2020/3/27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1DCD70-D381-44E4-B785-24D3C289F87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64865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ADF8D-CB77-459F-9308-A84FC0D21C25}" type="datetimeFigureOut">
              <a:rPr lang="zh-CN" altLang="en-US" smtClean="0"/>
              <a:t>2020/3/27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7821B-5F3F-4B3C-81E0-24BE15B96309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0" y="931993"/>
            <a:ext cx="12192000" cy="45719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xmlns="" id="{B3C19958-B120-46D9-A7C3-DBE891BAF5F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963" t="44271"/>
          <a:stretch/>
        </p:blipFill>
        <p:spPr>
          <a:xfrm rot="16200000">
            <a:off x="8343899" y="-2946399"/>
            <a:ext cx="901702" cy="67945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xmlns="" id="{17D6C288-A50E-4296-9C84-523FCDCA025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22" r="62778" b="20521"/>
          <a:stretch/>
        </p:blipFill>
        <p:spPr>
          <a:xfrm rot="16200000">
            <a:off x="4394200" y="1562100"/>
            <a:ext cx="901700" cy="9690100"/>
          </a:xfrm>
          <a:prstGeom prst="rect">
            <a:avLst/>
          </a:prstGeom>
        </p:spPr>
      </p:pic>
      <p:sp>
        <p:nvSpPr>
          <p:cNvPr id="10" name="文本框 9"/>
          <p:cNvSpPr txBox="1"/>
          <p:nvPr userDrawn="1"/>
        </p:nvSpPr>
        <p:spPr>
          <a:xfrm>
            <a:off x="10684386" y="6384439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/>
              <a:t>最优化技术</a:t>
            </a:r>
            <a:endParaRPr lang="zh-CN" altLang="en-US" b="1" dirty="0"/>
          </a:p>
        </p:txBody>
      </p:sp>
      <p:cxnSp>
        <p:nvCxnSpPr>
          <p:cNvPr id="12" name="直接连接符 11"/>
          <p:cNvCxnSpPr/>
          <p:nvPr userDrawn="1"/>
        </p:nvCxnSpPr>
        <p:spPr>
          <a:xfrm>
            <a:off x="10748865" y="6721475"/>
            <a:ext cx="1443135" cy="0"/>
          </a:xfrm>
          <a:prstGeom prst="line">
            <a:avLst/>
          </a:prstGeom>
          <a:ln w="317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32258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ADF8D-CB77-459F-9308-A84FC0D21C25}" type="datetimeFigureOut">
              <a:rPr lang="zh-CN" altLang="en-US" smtClean="0"/>
              <a:t>2020/3/27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7821B-5F3F-4B3C-81E0-24BE15B963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67536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ADF8D-CB77-459F-9308-A84FC0D21C25}" type="datetimeFigureOut">
              <a:rPr lang="zh-CN" altLang="en-US" smtClean="0"/>
              <a:t>2020/3/27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7821B-5F3F-4B3C-81E0-24BE15B963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89009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718457"/>
            <a:ext cx="10515600" cy="5458506"/>
          </a:xfrm>
          <a:ln w="12700">
            <a:solidFill>
              <a:schemeClr val="accent4"/>
            </a:solidFill>
          </a:ln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ADF8D-CB77-459F-9308-A84FC0D21C25}" type="datetimeFigureOut">
              <a:rPr lang="zh-CN" altLang="en-US" smtClean="0"/>
              <a:t>2020/3/27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7821B-5F3F-4B3C-81E0-24BE15B96309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1" y="0"/>
            <a:ext cx="1866122" cy="52251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522514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xmlns="" id="{B3C19958-B120-46D9-A7C3-DBE891BAF5F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963" t="44271"/>
          <a:stretch/>
        </p:blipFill>
        <p:spPr>
          <a:xfrm rot="16200000">
            <a:off x="8343899" y="-2946399"/>
            <a:ext cx="901702" cy="67945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xmlns="" id="{17D6C288-A50E-4296-9C84-523FCDCA025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22" r="62778" b="20521"/>
          <a:stretch/>
        </p:blipFill>
        <p:spPr>
          <a:xfrm rot="16200000">
            <a:off x="4394200" y="1562100"/>
            <a:ext cx="901700" cy="9690100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684386" y="6384439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/>
              <a:t>最优化技术</a:t>
            </a:r>
            <a:endParaRPr lang="zh-CN" altLang="en-US" b="1" dirty="0"/>
          </a:p>
        </p:txBody>
      </p:sp>
      <p:cxnSp>
        <p:nvCxnSpPr>
          <p:cNvPr id="14" name="直接连接符 13"/>
          <p:cNvCxnSpPr/>
          <p:nvPr userDrawn="1"/>
        </p:nvCxnSpPr>
        <p:spPr>
          <a:xfrm>
            <a:off x="10748865" y="6721475"/>
            <a:ext cx="1443135" cy="0"/>
          </a:xfrm>
          <a:prstGeom prst="line">
            <a:avLst/>
          </a:prstGeom>
          <a:ln w="317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70339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231723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ADF8D-CB77-459F-9308-A84FC0D21C25}" type="datetimeFigureOut">
              <a:rPr lang="zh-CN" altLang="en-US" smtClean="0"/>
              <a:t>2020/3/27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7821B-5F3F-4B3C-81E0-24BE15B96309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0" y="4061911"/>
            <a:ext cx="12192000" cy="261257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57911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ADF8D-CB77-459F-9308-A84FC0D21C25}" type="datetimeFigureOut">
              <a:rPr lang="zh-CN" altLang="en-US" smtClean="0"/>
              <a:t>2020/3/27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7821B-5F3F-4B3C-81E0-24BE15B963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35410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ADF8D-CB77-459F-9308-A84FC0D21C25}" type="datetimeFigureOut">
              <a:rPr lang="zh-CN" altLang="en-US" smtClean="0"/>
              <a:t>2020/3/27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7821B-5F3F-4B3C-81E0-24BE15B963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50626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ADF8D-CB77-459F-9308-A84FC0D21C25}" type="datetimeFigureOut">
              <a:rPr lang="zh-CN" altLang="en-US" smtClean="0"/>
              <a:t>2020/3/27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7821B-5F3F-4B3C-81E0-24BE15B963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5711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ADF8D-CB77-459F-9308-A84FC0D21C25}" type="datetimeFigureOut">
              <a:rPr lang="zh-CN" altLang="en-US" smtClean="0"/>
              <a:t>2020/3/27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7821B-5F3F-4B3C-81E0-24BE15B963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64307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ADF8D-CB77-459F-9308-A84FC0D21C25}" type="datetimeFigureOut">
              <a:rPr lang="zh-CN" altLang="en-US" smtClean="0"/>
              <a:t>2020/3/27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7821B-5F3F-4B3C-81E0-24BE15B963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99626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ADF8D-CB77-459F-9308-A84FC0D21C25}" type="datetimeFigureOut">
              <a:rPr lang="zh-CN" altLang="en-US" smtClean="0"/>
              <a:t>2020/3/27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7821B-5F3F-4B3C-81E0-24BE15B963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89229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6ADF8D-CB77-459F-9308-A84FC0D21C25}" type="datetimeFigureOut">
              <a:rPr lang="zh-CN" altLang="en-US" smtClean="0"/>
              <a:t>2020/3/27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17821B-5F3F-4B3C-81E0-24BE15B963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10596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476499" y="932357"/>
            <a:ext cx="9591304" cy="2927123"/>
          </a:xfrm>
        </p:spPr>
        <p:txBody>
          <a:bodyPr/>
          <a:lstStyle/>
          <a:p>
            <a:r>
              <a:rPr lang="zh-CN" altLang="en-US" dirty="0" smtClean="0"/>
              <a:t>最优化技术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>-</a:t>
            </a:r>
            <a:r>
              <a:rPr lang="zh-CN" altLang="en-US" sz="4800" dirty="0" smtClean="0"/>
              <a:t>线性规划与单纯形法</a:t>
            </a:r>
            <a:endParaRPr lang="zh-CN" altLang="en-US" sz="4800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2664032" y="4516438"/>
            <a:ext cx="9144000" cy="1655762"/>
          </a:xfrm>
        </p:spPr>
        <p:txBody>
          <a:bodyPr/>
          <a:lstStyle/>
          <a:p>
            <a:r>
              <a:rPr lang="zh-CN" altLang="en-US" dirty="0" smtClean="0"/>
              <a:t>                                </a:t>
            </a:r>
            <a:endParaRPr lang="en-US" altLang="zh-CN" dirty="0" smtClean="0"/>
          </a:p>
          <a:p>
            <a:r>
              <a:rPr lang="en-US" altLang="zh-CN" dirty="0"/>
              <a:t> </a:t>
            </a:r>
            <a:r>
              <a:rPr lang="en-US" altLang="zh-CN" dirty="0" smtClean="0"/>
              <a:t>                                 </a:t>
            </a:r>
            <a:r>
              <a:rPr lang="zh-CN" altLang="en-US" dirty="0" smtClean="0"/>
              <a:t>重庆大学</a:t>
            </a:r>
            <a:r>
              <a:rPr lang="en-US" altLang="zh-CN" dirty="0" smtClean="0"/>
              <a:t> </a:t>
            </a:r>
            <a:r>
              <a:rPr lang="zh-CN" altLang="en-US" dirty="0" smtClean="0"/>
              <a:t>文静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95427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若约束条件中，某此决策变量没有非负要求，则：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线性规划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b="72644"/>
          <a:stretch/>
        </p:blipFill>
        <p:spPr>
          <a:xfrm>
            <a:off x="1410348" y="1335822"/>
            <a:ext cx="7400000" cy="69040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/>
          <a:srcRect l="2106" t="27066" r="-2106" b="-29232"/>
          <a:stretch/>
        </p:blipFill>
        <p:spPr>
          <a:xfrm>
            <a:off x="1557800" y="2222169"/>
            <a:ext cx="7400000" cy="3027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086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例</a:t>
            </a:r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线性规划</a:t>
            </a:r>
            <a:endParaRPr lang="zh-CN" altLang="en-US" dirty="0"/>
          </a:p>
        </p:txBody>
      </p:sp>
      <p:grpSp>
        <p:nvGrpSpPr>
          <p:cNvPr id="6" name="组合 5"/>
          <p:cNvGrpSpPr/>
          <p:nvPr/>
        </p:nvGrpSpPr>
        <p:grpSpPr>
          <a:xfrm>
            <a:off x="1379933" y="1413555"/>
            <a:ext cx="6173450" cy="2867981"/>
            <a:chOff x="1060533" y="1312133"/>
            <a:chExt cx="6173450" cy="2867981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60533" y="1312133"/>
              <a:ext cx="6173450" cy="2867981"/>
            </a:xfrm>
            <a:prstGeom prst="rect">
              <a:avLst/>
            </a:prstGeom>
          </p:spPr>
        </p:pic>
        <p:sp>
          <p:nvSpPr>
            <p:cNvPr id="5" name="矩形 4"/>
            <p:cNvSpPr/>
            <p:nvPr/>
          </p:nvSpPr>
          <p:spPr>
            <a:xfrm>
              <a:off x="4403833" y="3749190"/>
              <a:ext cx="2690649" cy="4309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7194931" y="1304501"/>
            <a:ext cx="3320669" cy="3970318"/>
          </a:xfrm>
          <a:prstGeom prst="rect">
            <a:avLst/>
          </a:prstGeom>
          <a:solidFill>
            <a:srgbClr val="FFFF00">
              <a:alpha val="20000"/>
            </a:srgb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 smtClean="0"/>
              <a:t>目标函数为极小值</a:t>
            </a:r>
            <a:endParaRPr lang="en-US" altLang="zh-CN" sz="2400" dirty="0" smtClean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 smtClean="0"/>
              <a:t>约束条件最右端有负值</a:t>
            </a:r>
            <a:endParaRPr lang="en-US" altLang="zh-CN" sz="2400" dirty="0" smtClean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 smtClean="0"/>
              <a:t>约束条件有不等式</a:t>
            </a:r>
            <a:endParaRPr lang="en-US" altLang="zh-CN" sz="2400" dirty="0" smtClean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 smtClean="0"/>
              <a:t>约束条件中决策变量未全部为非负值，存在负值，任意值情况。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666871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838200" y="718456"/>
            <a:ext cx="10515600" cy="5543531"/>
          </a:xfrm>
        </p:spPr>
        <p:txBody>
          <a:bodyPr/>
          <a:lstStyle/>
          <a:p>
            <a:r>
              <a:rPr lang="zh-CN" altLang="en-US" dirty="0"/>
              <a:t>目标函数为</a:t>
            </a:r>
            <a:r>
              <a:rPr lang="zh-CN" altLang="en-US" dirty="0" smtClean="0"/>
              <a:t>极小值</a:t>
            </a: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/>
              <a:t>约束条件最右端有负值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线性规划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l="2261" r="8033"/>
          <a:stretch/>
        </p:blipFill>
        <p:spPr>
          <a:xfrm>
            <a:off x="3088815" y="1644308"/>
            <a:ext cx="5035137" cy="20480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7711" y="4157710"/>
            <a:ext cx="3576578" cy="2104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040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约束条件有不等式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/>
          <a:srcRect l="2970" t="5152" r="1992" b="6518"/>
          <a:stretch/>
        </p:blipFill>
        <p:spPr>
          <a:xfrm>
            <a:off x="2214747" y="1218211"/>
            <a:ext cx="5664530" cy="213755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/>
          <a:srcRect l="2015" t="8449" r="2435" b="4693"/>
          <a:stretch/>
        </p:blipFill>
        <p:spPr>
          <a:xfrm>
            <a:off x="2214747" y="3688751"/>
            <a:ext cx="6056417" cy="2375065"/>
          </a:xfrm>
          <a:prstGeom prst="rect">
            <a:avLst/>
          </a:prstGeom>
        </p:spPr>
      </p:pic>
      <p:sp>
        <p:nvSpPr>
          <p:cNvPr id="8" name="标题 2"/>
          <p:cNvSpPr txBox="1">
            <a:spLocks/>
          </p:cNvSpPr>
          <p:nvPr/>
        </p:nvSpPr>
        <p:spPr>
          <a:xfrm>
            <a:off x="79663" y="48491"/>
            <a:ext cx="10515600" cy="5225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 smtClean="0"/>
              <a:t>线性规划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05321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约束条件中决策变量未全部为非负值，存在负值，任意值情况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线性规划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b="55916"/>
          <a:stretch/>
        </p:blipFill>
        <p:spPr>
          <a:xfrm>
            <a:off x="1726192" y="1489156"/>
            <a:ext cx="7805337" cy="120103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/>
          <a:srcRect t="48501"/>
          <a:stretch/>
        </p:blipFill>
        <p:spPr>
          <a:xfrm>
            <a:off x="1726192" y="3030529"/>
            <a:ext cx="7805337" cy="1403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411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整理后得：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线性规划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5524" y="1605190"/>
            <a:ext cx="6980952" cy="36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86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课堂练习：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线性规划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5419" y="1468137"/>
            <a:ext cx="3752381" cy="298095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5687605" y="1329914"/>
                <a:ext cx="5455315" cy="38947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2400" dirty="0" smtClean="0"/>
                  <a:t>解：改目标函数为求极大值</a:t>
                </a:r>
                <a:r>
                  <a:rPr lang="en-US" altLang="zh-CN" sz="2400" dirty="0" smtClean="0"/>
                  <a:t>,</a:t>
                </a:r>
                <a:r>
                  <a:rPr lang="zh-CN" altLang="en-US" sz="2400" dirty="0" smtClean="0"/>
                  <a:t>引入松驰变量</a:t>
                </a:r>
                <a:r>
                  <a:rPr lang="en-US" altLang="zh-CN" sz="2400" dirty="0" smtClean="0"/>
                  <a:t>x4</a:t>
                </a:r>
                <a:r>
                  <a:rPr lang="zh-CN" altLang="en-US" sz="2400" dirty="0" smtClean="0"/>
                  <a:t>和剩余变量</a:t>
                </a:r>
                <a:r>
                  <a:rPr lang="en-US" altLang="zh-CN" sz="2400" dirty="0" smtClean="0"/>
                  <a:t>x5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=−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1+2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400" b="0" i="1" baseline="-25000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−3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400" b="0" i="1" baseline="-2500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func>
                    </m:oMath>
                  </m:oMathPara>
                </a14:m>
                <a:endParaRPr lang="en-US" altLang="zh-CN" sz="2400" dirty="0" smtClean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.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altLang="zh-CN" sz="2400" b="0" i="1" baseline="-25000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altLang="zh-CN" sz="2400" b="0" i="1" baseline="-25000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altLang="zh-CN" sz="2400" b="0" i="1" baseline="-25000" smtClean="0"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=7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altLang="zh-CN" sz="2400" b="0" i="1" baseline="-25000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altLang="zh-CN" sz="2400" b="0" i="1" baseline="-25000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altLang="zh-CN" sz="2400" b="0" i="1" baseline="-25000" smtClean="0">
                                          <a:latin typeface="Cambria Math" panose="02040503050406030204" pitchFamily="18" charset="0"/>
                                        </a:rPr>
                                        <m:t>5</m:t>
                                      </m:r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=2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altLang="zh-CN" sz="2400" b="0" i="1" baseline="-25000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altLang="zh-CN" sz="2400" b="0" i="1" baseline="-25000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+2</m:t>
                                      </m:r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altLang="zh-CN" sz="2400" b="0" i="1" baseline="-25000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=5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altLang="zh-CN" sz="2400" b="0" i="1" baseline="-25000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altLang="zh-CN" sz="2400" b="0" i="1" baseline="-25000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altLang="zh-CN" sz="2400" b="0" i="1" baseline="-25000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≥0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7605" y="1329914"/>
                <a:ext cx="5455315" cy="3894721"/>
              </a:xfrm>
              <a:prstGeom prst="rect">
                <a:avLst/>
              </a:prstGeom>
              <a:blipFill rotWithShape="0">
                <a:blip r:embed="rId3"/>
                <a:stretch>
                  <a:fillRect l="-1676" r="-145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264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基本概念</a:t>
            </a:r>
            <a:r>
              <a:rPr lang="en-US" altLang="zh-CN" dirty="0" smtClean="0"/>
              <a:t>-</a:t>
            </a:r>
            <a:r>
              <a:rPr kumimoji="1" lang="zh-CN" altLang="en-US" b="1" dirty="0">
                <a:latin typeface="Times New Roman" panose="02020603050405020304" pitchFamily="18" charset="0"/>
                <a:ea typeface="华文细黑" panose="02010600040101010101" pitchFamily="2" charset="-122"/>
              </a:rPr>
              <a:t>凸集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数学基础</a:t>
            </a:r>
            <a:endParaRPr lang="zh-CN" alt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1743259" y="1515648"/>
            <a:ext cx="1590324" cy="10795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2800"/>
          </a:p>
        </p:txBody>
      </p:sp>
      <p:sp>
        <p:nvSpPr>
          <p:cNvPr id="5" name="Oval 3"/>
          <p:cNvSpPr>
            <a:spLocks noChangeArrowheads="1"/>
          </p:cNvSpPr>
          <p:nvPr/>
        </p:nvSpPr>
        <p:spPr bwMode="auto">
          <a:xfrm>
            <a:off x="3543484" y="1731548"/>
            <a:ext cx="1749883" cy="8651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2800"/>
          </a:p>
        </p:txBody>
      </p:sp>
      <p:sp>
        <p:nvSpPr>
          <p:cNvPr id="6" name="AutoShape 4"/>
          <p:cNvSpPr>
            <a:spLocks noChangeArrowheads="1"/>
          </p:cNvSpPr>
          <p:nvPr/>
        </p:nvSpPr>
        <p:spPr bwMode="auto">
          <a:xfrm>
            <a:off x="5631046" y="1444210"/>
            <a:ext cx="1430766" cy="1296988"/>
          </a:xfrm>
          <a:custGeom>
            <a:avLst/>
            <a:gdLst>
              <a:gd name="T0" fmla="*/ 38844009 w 21600"/>
              <a:gd name="T1" fmla="*/ 0 h 21600"/>
              <a:gd name="T2" fmla="*/ 11376250 w 21600"/>
              <a:gd name="T3" fmla="*/ 11404187 h 21600"/>
              <a:gd name="T4" fmla="*/ 0 w 21600"/>
              <a:gd name="T5" fmla="*/ 38939304 h 21600"/>
              <a:gd name="T6" fmla="*/ 11376250 w 21600"/>
              <a:gd name="T7" fmla="*/ 66474424 h 21600"/>
              <a:gd name="T8" fmla="*/ 38844009 w 21600"/>
              <a:gd name="T9" fmla="*/ 77878607 h 21600"/>
              <a:gd name="T10" fmla="*/ 66311772 w 21600"/>
              <a:gd name="T11" fmla="*/ 66474424 h 21600"/>
              <a:gd name="T12" fmla="*/ 77688019 w 21600"/>
              <a:gd name="T13" fmla="*/ 38939304 h 21600"/>
              <a:gd name="T14" fmla="*/ 66311772 w 21600"/>
              <a:gd name="T15" fmla="*/ 1140418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 sz="2800"/>
          </a:p>
        </p:txBody>
      </p:sp>
      <p:sp>
        <p:nvSpPr>
          <p:cNvPr id="7" name="AutoShape 5"/>
          <p:cNvSpPr>
            <a:spLocks noChangeArrowheads="1"/>
          </p:cNvSpPr>
          <p:nvPr/>
        </p:nvSpPr>
        <p:spPr bwMode="auto">
          <a:xfrm>
            <a:off x="7504296" y="1372773"/>
            <a:ext cx="1271208" cy="1295400"/>
          </a:xfrm>
          <a:prstGeom prst="plus">
            <a:avLst>
              <a:gd name="adj" fmla="val 2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2800"/>
          </a:p>
        </p:txBody>
      </p:sp>
      <p:sp>
        <p:nvSpPr>
          <p:cNvPr id="8" name="Line 6"/>
          <p:cNvSpPr>
            <a:spLocks noChangeShapeType="1"/>
          </p:cNvSpPr>
          <p:nvPr/>
        </p:nvSpPr>
        <p:spPr bwMode="auto">
          <a:xfrm>
            <a:off x="1959159" y="1804573"/>
            <a:ext cx="953844" cy="5762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2800"/>
          </a:p>
        </p:txBody>
      </p:sp>
      <p:sp>
        <p:nvSpPr>
          <p:cNvPr id="9" name="Line 7"/>
          <p:cNvSpPr>
            <a:spLocks noChangeShapeType="1"/>
          </p:cNvSpPr>
          <p:nvPr/>
        </p:nvSpPr>
        <p:spPr bwMode="auto">
          <a:xfrm flipV="1">
            <a:off x="3903845" y="2020472"/>
            <a:ext cx="1032747" cy="288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2800"/>
          </a:p>
        </p:txBody>
      </p:sp>
      <p:sp>
        <p:nvSpPr>
          <p:cNvPr id="10" name="Line 8"/>
          <p:cNvSpPr>
            <a:spLocks noChangeShapeType="1"/>
          </p:cNvSpPr>
          <p:nvPr/>
        </p:nvSpPr>
        <p:spPr bwMode="auto">
          <a:xfrm flipV="1">
            <a:off x="5919971" y="1876009"/>
            <a:ext cx="874942" cy="504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2800"/>
          </a:p>
        </p:txBody>
      </p:sp>
      <p:sp>
        <p:nvSpPr>
          <p:cNvPr id="11" name="Line 9"/>
          <p:cNvSpPr>
            <a:spLocks noChangeShapeType="1"/>
          </p:cNvSpPr>
          <p:nvPr/>
        </p:nvSpPr>
        <p:spPr bwMode="auto">
          <a:xfrm>
            <a:off x="7575734" y="2236373"/>
            <a:ext cx="319117" cy="3603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2800"/>
          </a:p>
        </p:txBody>
      </p:sp>
      <p:sp>
        <p:nvSpPr>
          <p:cNvPr id="12" name="Line 10"/>
          <p:cNvSpPr>
            <a:spLocks noChangeShapeType="1"/>
          </p:cNvSpPr>
          <p:nvPr/>
        </p:nvSpPr>
        <p:spPr bwMode="auto">
          <a:xfrm>
            <a:off x="7720196" y="1876010"/>
            <a:ext cx="794286" cy="288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2800"/>
          </a:p>
        </p:txBody>
      </p:sp>
      <p:sp>
        <p:nvSpPr>
          <p:cNvPr id="13" name="Line 11"/>
          <p:cNvSpPr>
            <a:spLocks noChangeShapeType="1"/>
          </p:cNvSpPr>
          <p:nvPr/>
        </p:nvSpPr>
        <p:spPr bwMode="auto">
          <a:xfrm flipV="1">
            <a:off x="5775509" y="1588673"/>
            <a:ext cx="557578" cy="431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2800"/>
          </a:p>
        </p:txBody>
      </p:sp>
      <p:sp>
        <p:nvSpPr>
          <p:cNvPr id="14" name="Oval 12"/>
          <p:cNvSpPr>
            <a:spLocks noChangeArrowheads="1"/>
          </p:cNvSpPr>
          <p:nvPr/>
        </p:nvSpPr>
        <p:spPr bwMode="auto">
          <a:xfrm>
            <a:off x="1887720" y="1731548"/>
            <a:ext cx="78903" cy="71437"/>
          </a:xfrm>
          <a:prstGeom prst="ellipse">
            <a:avLst/>
          </a:prstGeom>
          <a:solidFill>
            <a:schemeClr val="bg1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2800"/>
          </a:p>
        </p:txBody>
      </p:sp>
      <p:sp>
        <p:nvSpPr>
          <p:cNvPr id="15" name="Oval 13"/>
          <p:cNvSpPr>
            <a:spLocks noChangeArrowheads="1"/>
          </p:cNvSpPr>
          <p:nvPr/>
        </p:nvSpPr>
        <p:spPr bwMode="auto">
          <a:xfrm>
            <a:off x="2890605" y="2380835"/>
            <a:ext cx="78903" cy="71438"/>
          </a:xfrm>
          <a:prstGeom prst="ellipse">
            <a:avLst/>
          </a:prstGeom>
          <a:solidFill>
            <a:schemeClr val="bg1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2800"/>
          </a:p>
        </p:txBody>
      </p:sp>
      <p:sp>
        <p:nvSpPr>
          <p:cNvPr id="16" name="Oval 14"/>
          <p:cNvSpPr>
            <a:spLocks noChangeArrowheads="1"/>
          </p:cNvSpPr>
          <p:nvPr/>
        </p:nvSpPr>
        <p:spPr bwMode="auto">
          <a:xfrm>
            <a:off x="3832409" y="2282894"/>
            <a:ext cx="78902" cy="71437"/>
          </a:xfrm>
          <a:prstGeom prst="ellipse">
            <a:avLst/>
          </a:prstGeom>
          <a:solidFill>
            <a:schemeClr val="bg1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2800"/>
          </a:p>
        </p:txBody>
      </p:sp>
      <p:sp>
        <p:nvSpPr>
          <p:cNvPr id="17" name="Oval 15"/>
          <p:cNvSpPr>
            <a:spLocks noChangeArrowheads="1"/>
          </p:cNvSpPr>
          <p:nvPr/>
        </p:nvSpPr>
        <p:spPr bwMode="auto">
          <a:xfrm>
            <a:off x="4891892" y="1960700"/>
            <a:ext cx="78902" cy="71437"/>
          </a:xfrm>
          <a:prstGeom prst="ellipse">
            <a:avLst/>
          </a:prstGeom>
          <a:solidFill>
            <a:schemeClr val="bg1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2800"/>
          </a:p>
        </p:txBody>
      </p:sp>
      <p:sp>
        <p:nvSpPr>
          <p:cNvPr id="18" name="Oval 16"/>
          <p:cNvSpPr>
            <a:spLocks noChangeArrowheads="1"/>
          </p:cNvSpPr>
          <p:nvPr/>
        </p:nvSpPr>
        <p:spPr bwMode="auto">
          <a:xfrm>
            <a:off x="5704070" y="2020473"/>
            <a:ext cx="78903" cy="71437"/>
          </a:xfrm>
          <a:prstGeom prst="ellipse">
            <a:avLst/>
          </a:prstGeom>
          <a:solidFill>
            <a:schemeClr val="bg1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2800"/>
          </a:p>
        </p:txBody>
      </p:sp>
      <p:sp>
        <p:nvSpPr>
          <p:cNvPr id="19" name="Oval 17"/>
          <p:cNvSpPr>
            <a:spLocks noChangeArrowheads="1"/>
          </p:cNvSpPr>
          <p:nvPr/>
        </p:nvSpPr>
        <p:spPr bwMode="auto">
          <a:xfrm>
            <a:off x="5919970" y="2309398"/>
            <a:ext cx="78903" cy="71437"/>
          </a:xfrm>
          <a:prstGeom prst="ellipse">
            <a:avLst/>
          </a:prstGeom>
          <a:solidFill>
            <a:schemeClr val="bg1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2800"/>
          </a:p>
        </p:txBody>
      </p:sp>
      <p:sp>
        <p:nvSpPr>
          <p:cNvPr id="20" name="Oval 18"/>
          <p:cNvSpPr>
            <a:spLocks noChangeArrowheads="1"/>
          </p:cNvSpPr>
          <p:nvPr/>
        </p:nvSpPr>
        <p:spPr bwMode="auto">
          <a:xfrm>
            <a:off x="6306838" y="1542152"/>
            <a:ext cx="78902" cy="71437"/>
          </a:xfrm>
          <a:prstGeom prst="ellipse">
            <a:avLst/>
          </a:prstGeom>
          <a:solidFill>
            <a:schemeClr val="bg1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2800"/>
          </a:p>
        </p:txBody>
      </p:sp>
      <p:sp>
        <p:nvSpPr>
          <p:cNvPr id="21" name="Oval 19"/>
          <p:cNvSpPr>
            <a:spLocks noChangeArrowheads="1"/>
          </p:cNvSpPr>
          <p:nvPr/>
        </p:nvSpPr>
        <p:spPr bwMode="auto">
          <a:xfrm>
            <a:off x="6751890" y="1844329"/>
            <a:ext cx="78902" cy="71437"/>
          </a:xfrm>
          <a:prstGeom prst="ellipse">
            <a:avLst/>
          </a:prstGeom>
          <a:solidFill>
            <a:schemeClr val="bg1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2800"/>
          </a:p>
        </p:txBody>
      </p:sp>
      <p:sp>
        <p:nvSpPr>
          <p:cNvPr id="22" name="Oval 20"/>
          <p:cNvSpPr>
            <a:spLocks noChangeArrowheads="1"/>
          </p:cNvSpPr>
          <p:nvPr/>
        </p:nvSpPr>
        <p:spPr bwMode="auto">
          <a:xfrm>
            <a:off x="7647170" y="1804573"/>
            <a:ext cx="78903" cy="71437"/>
          </a:xfrm>
          <a:prstGeom prst="ellipse">
            <a:avLst/>
          </a:prstGeom>
          <a:solidFill>
            <a:schemeClr val="bg1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2800"/>
          </a:p>
        </p:txBody>
      </p:sp>
      <p:sp>
        <p:nvSpPr>
          <p:cNvPr id="23" name="Oval 21"/>
          <p:cNvSpPr>
            <a:spLocks noChangeArrowheads="1"/>
          </p:cNvSpPr>
          <p:nvPr/>
        </p:nvSpPr>
        <p:spPr bwMode="auto">
          <a:xfrm>
            <a:off x="7876322" y="2583483"/>
            <a:ext cx="78903" cy="71438"/>
          </a:xfrm>
          <a:prstGeom prst="ellipse">
            <a:avLst/>
          </a:prstGeom>
          <a:solidFill>
            <a:schemeClr val="bg1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2800"/>
          </a:p>
        </p:txBody>
      </p:sp>
      <p:sp>
        <p:nvSpPr>
          <p:cNvPr id="24" name="Oval 22"/>
          <p:cNvSpPr>
            <a:spLocks noChangeArrowheads="1"/>
          </p:cNvSpPr>
          <p:nvPr/>
        </p:nvSpPr>
        <p:spPr bwMode="auto">
          <a:xfrm>
            <a:off x="8465838" y="2125179"/>
            <a:ext cx="78902" cy="71438"/>
          </a:xfrm>
          <a:prstGeom prst="ellipse">
            <a:avLst/>
          </a:prstGeom>
          <a:solidFill>
            <a:schemeClr val="bg1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2800"/>
          </a:p>
        </p:txBody>
      </p:sp>
      <p:sp>
        <p:nvSpPr>
          <p:cNvPr id="25" name="Oval 23"/>
          <p:cNvSpPr>
            <a:spLocks noChangeArrowheads="1"/>
          </p:cNvSpPr>
          <p:nvPr/>
        </p:nvSpPr>
        <p:spPr bwMode="auto">
          <a:xfrm>
            <a:off x="7504295" y="2164935"/>
            <a:ext cx="78903" cy="71438"/>
          </a:xfrm>
          <a:prstGeom prst="ellipse">
            <a:avLst/>
          </a:prstGeom>
          <a:solidFill>
            <a:schemeClr val="bg1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2800"/>
          </a:p>
        </p:txBody>
      </p:sp>
      <p:sp>
        <p:nvSpPr>
          <p:cNvPr id="26" name="Rectangle 24"/>
          <p:cNvSpPr>
            <a:spLocks noChangeArrowheads="1"/>
          </p:cNvSpPr>
          <p:nvPr/>
        </p:nvSpPr>
        <p:spPr bwMode="auto">
          <a:xfrm>
            <a:off x="1642574" y="3420579"/>
            <a:ext cx="8554792" cy="2854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15000"/>
              </a:spcBef>
              <a:buFontTx/>
              <a:buBlip>
                <a:blip r:embed="rId2"/>
              </a:buBlip>
            </a:pPr>
            <a:r>
              <a:rPr kumimoji="1" lang="en-US" altLang="zh-CN" sz="2400" dirty="0">
                <a:latin typeface="宋体" panose="02010600030101010101" pitchFamily="2" charset="-122"/>
              </a:rPr>
              <a:t> </a:t>
            </a:r>
            <a:r>
              <a:rPr kumimoji="1" lang="zh-CN" altLang="en-US" sz="2400" dirty="0" smtClean="0">
                <a:latin typeface="宋体" panose="02010600030101010101" pitchFamily="2" charset="-122"/>
              </a:rPr>
              <a:t>连接</a:t>
            </a:r>
            <a:r>
              <a:rPr kumimoji="1" lang="zh-CN" altLang="en-US" sz="2400" dirty="0">
                <a:latin typeface="宋体" panose="02010600030101010101" pitchFamily="2" charset="-122"/>
              </a:rPr>
              <a:t>几何形体中任意两点的线段仍完全在该几何形体之中</a:t>
            </a:r>
            <a:r>
              <a:rPr kumimoji="1" lang="zh-CN" altLang="en-US" sz="2400" dirty="0" smtClean="0">
                <a:latin typeface="宋体" panose="02010600030101010101" pitchFamily="2" charset="-122"/>
              </a:rPr>
              <a:t>。</a:t>
            </a:r>
            <a:endParaRPr kumimoji="1" lang="en-US" altLang="zh-CN" sz="2400" dirty="0" smtClean="0">
              <a:latin typeface="宋体" panose="02010600030101010101" pitchFamily="2" charset="-122"/>
            </a:endParaRPr>
          </a:p>
          <a:p>
            <a:pPr eaLnBrk="1" hangingPunct="1">
              <a:lnSpc>
                <a:spcPct val="150000"/>
              </a:lnSpc>
              <a:spcBef>
                <a:spcPct val="15000"/>
              </a:spcBef>
              <a:buBlip>
                <a:blip r:embed="rId2"/>
              </a:buBlip>
            </a:pPr>
            <a:r>
              <a:rPr kumimoji="1" lang="zh-CN" altLang="en-US" sz="2400" dirty="0">
                <a:solidFill>
                  <a:srgbClr val="003300"/>
                </a:solidFill>
                <a:latin typeface="宋体" panose="02010600030101010101" pitchFamily="2" charset="-122"/>
              </a:rPr>
              <a:t>凸集：如果集合</a:t>
            </a:r>
            <a:r>
              <a:rPr kumimoji="1" lang="en-US" altLang="zh-CN" sz="2400" dirty="0">
                <a:solidFill>
                  <a:srgbClr val="003300"/>
                </a:solidFill>
                <a:latin typeface="宋体" panose="02010600030101010101" pitchFamily="2" charset="-122"/>
              </a:rPr>
              <a:t>C</a:t>
            </a:r>
            <a:r>
              <a:rPr kumimoji="1" lang="zh-CN" altLang="en-US" sz="2400" dirty="0">
                <a:solidFill>
                  <a:srgbClr val="003300"/>
                </a:solidFill>
                <a:latin typeface="宋体" panose="02010600030101010101" pitchFamily="2" charset="-122"/>
              </a:rPr>
              <a:t>中任意两个点</a:t>
            </a:r>
            <a:r>
              <a:rPr kumimoji="1" lang="en-US" altLang="zh-CN" sz="2400" dirty="0">
                <a:solidFill>
                  <a:srgbClr val="003300"/>
                </a:solidFill>
                <a:latin typeface="宋体" panose="02010600030101010101" pitchFamily="2" charset="-122"/>
              </a:rPr>
              <a:t>X</a:t>
            </a:r>
            <a:r>
              <a:rPr kumimoji="1" lang="en-US" altLang="zh-CN" sz="2400" baseline="-25000" dirty="0">
                <a:solidFill>
                  <a:srgbClr val="003300"/>
                </a:solidFill>
                <a:latin typeface="宋体" panose="02010600030101010101" pitchFamily="2" charset="-122"/>
              </a:rPr>
              <a:t>1</a:t>
            </a:r>
            <a:r>
              <a:rPr kumimoji="1" lang="zh-CN" altLang="en-US" sz="2400" dirty="0">
                <a:solidFill>
                  <a:srgbClr val="003300"/>
                </a:solidFill>
                <a:latin typeface="宋体" panose="02010600030101010101" pitchFamily="2" charset="-122"/>
              </a:rPr>
              <a:t>、</a:t>
            </a:r>
            <a:r>
              <a:rPr kumimoji="1" lang="en-US" altLang="zh-CN" sz="2400" dirty="0">
                <a:solidFill>
                  <a:srgbClr val="003300"/>
                </a:solidFill>
                <a:latin typeface="宋体" panose="02010600030101010101" pitchFamily="2" charset="-122"/>
              </a:rPr>
              <a:t>X</a:t>
            </a:r>
            <a:r>
              <a:rPr kumimoji="1" lang="en-US" altLang="zh-CN" sz="2400" baseline="-25000" dirty="0">
                <a:solidFill>
                  <a:srgbClr val="003300"/>
                </a:solidFill>
                <a:latin typeface="宋体" panose="02010600030101010101" pitchFamily="2" charset="-122"/>
              </a:rPr>
              <a:t>2</a:t>
            </a:r>
            <a:r>
              <a:rPr kumimoji="1" lang="zh-CN" altLang="en-US" sz="2400" dirty="0">
                <a:solidFill>
                  <a:srgbClr val="003300"/>
                </a:solidFill>
                <a:latin typeface="宋体" panose="02010600030101010101" pitchFamily="2" charset="-122"/>
              </a:rPr>
              <a:t>，其连线上的所有点也都是集合</a:t>
            </a:r>
            <a:r>
              <a:rPr kumimoji="1" lang="en-US" altLang="zh-CN" sz="2400" dirty="0">
                <a:solidFill>
                  <a:srgbClr val="003300"/>
                </a:solidFill>
                <a:latin typeface="宋体" panose="02010600030101010101" pitchFamily="2" charset="-122"/>
              </a:rPr>
              <a:t>C</a:t>
            </a:r>
            <a:r>
              <a:rPr kumimoji="1" lang="zh-CN" altLang="en-US" sz="2400" dirty="0">
                <a:solidFill>
                  <a:srgbClr val="003300"/>
                </a:solidFill>
                <a:latin typeface="宋体" panose="02010600030101010101" pitchFamily="2" charset="-122"/>
              </a:rPr>
              <a:t>中的点，称</a:t>
            </a:r>
            <a:r>
              <a:rPr kumimoji="1" lang="en-US" altLang="zh-CN" sz="2400" dirty="0">
                <a:solidFill>
                  <a:srgbClr val="003300"/>
                </a:solidFill>
                <a:latin typeface="宋体" panose="02010600030101010101" pitchFamily="2" charset="-122"/>
              </a:rPr>
              <a:t>C</a:t>
            </a:r>
            <a:r>
              <a:rPr kumimoji="1" lang="zh-CN" altLang="en-US" sz="2400" dirty="0">
                <a:solidFill>
                  <a:srgbClr val="003300"/>
                </a:solidFill>
                <a:latin typeface="宋体" panose="02010600030101010101" pitchFamily="2" charset="-122"/>
              </a:rPr>
              <a:t>为凸集</a:t>
            </a:r>
            <a:r>
              <a:rPr kumimoji="1" lang="zh-CN" altLang="en-US" sz="2400" dirty="0" smtClean="0">
                <a:solidFill>
                  <a:srgbClr val="003300"/>
                </a:solidFill>
                <a:latin typeface="宋体" panose="02010600030101010101" pitchFamily="2" charset="-122"/>
              </a:rPr>
              <a:t>。</a:t>
            </a:r>
            <a:endParaRPr kumimoji="1" lang="en-US" altLang="zh-CN" sz="2400" dirty="0" smtClean="0">
              <a:solidFill>
                <a:srgbClr val="003300"/>
              </a:solidFill>
              <a:latin typeface="宋体" panose="02010600030101010101" pitchFamily="2" charset="-122"/>
            </a:endParaRPr>
          </a:p>
          <a:p>
            <a:pPr eaLnBrk="1" hangingPunct="1">
              <a:lnSpc>
                <a:spcPct val="150000"/>
              </a:lnSpc>
              <a:spcBef>
                <a:spcPct val="15000"/>
              </a:spcBef>
              <a:buBlip>
                <a:blip r:embed="rId2"/>
              </a:buBlip>
            </a:pPr>
            <a:r>
              <a:rPr kumimoji="1" lang="zh-CN" altLang="en-US" sz="2400" dirty="0">
                <a:latin typeface="宋体" panose="02010600030101010101" pitchFamily="2" charset="-122"/>
              </a:rPr>
              <a:t>有限个凸集的交集仍然是凸集。</a:t>
            </a:r>
          </a:p>
          <a:p>
            <a:pPr eaLnBrk="1" hangingPunct="1">
              <a:lnSpc>
                <a:spcPct val="150000"/>
              </a:lnSpc>
              <a:spcBef>
                <a:spcPct val="15000"/>
              </a:spcBef>
              <a:buBlip>
                <a:blip r:embed="rId2"/>
              </a:buBlip>
            </a:pPr>
            <a:endParaRPr kumimoji="1" lang="en-US" altLang="zh-CN" sz="2400" dirty="0">
              <a:solidFill>
                <a:srgbClr val="003300"/>
              </a:solidFill>
              <a:latin typeface="宋体" panose="02010600030101010101" pitchFamily="2" charset="-122"/>
            </a:endParaRPr>
          </a:p>
          <a:p>
            <a:pPr eaLnBrk="1" hangingPunct="1">
              <a:lnSpc>
                <a:spcPct val="150000"/>
              </a:lnSpc>
              <a:spcBef>
                <a:spcPct val="15000"/>
              </a:spcBef>
              <a:buFontTx/>
              <a:buBlip>
                <a:blip r:embed="rId2"/>
              </a:buBlip>
            </a:pPr>
            <a:endParaRPr kumimoji="1" lang="zh-CN" altLang="en-US" sz="2400" dirty="0">
              <a:latin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73821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顶点：如果凸集</a:t>
            </a:r>
            <a:r>
              <a:rPr kumimoji="1"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C</a:t>
            </a:r>
            <a:r>
              <a:rPr kumimoji="1"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中不存在任何两个不同的点</a:t>
            </a:r>
            <a:r>
              <a:rPr kumimoji="1"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X</a:t>
            </a:r>
            <a:r>
              <a:rPr kumimoji="1" lang="en-US" altLang="zh-CN" baseline="-25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kumimoji="1"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kumimoji="1"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X</a:t>
            </a:r>
            <a:r>
              <a:rPr kumimoji="1" lang="en-US" altLang="zh-CN" baseline="-25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kumimoji="1"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，使</a:t>
            </a:r>
            <a:r>
              <a:rPr kumimoji="1"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X</a:t>
            </a:r>
            <a:r>
              <a:rPr kumimoji="1"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成为这两个点连线上的一个</a:t>
            </a:r>
            <a:r>
              <a:rPr kumimoji="1" lang="zh-CN" altLang="en-US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点，该</a:t>
            </a:r>
            <a:r>
              <a:rPr kumimoji="1" lang="en-US" altLang="zh-CN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X</a:t>
            </a:r>
            <a:r>
              <a:rPr kumimoji="1" lang="zh-CN" altLang="en-US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点为顶点</a:t>
            </a:r>
            <a:endParaRPr kumimoji="1" lang="zh-CN" altLang="en-US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zh-CN" altLang="en-US" dirty="0"/>
          </a:p>
        </p:txBody>
      </p:sp>
      <p:sp>
        <p:nvSpPr>
          <p:cNvPr id="4098" name="Rectangle 2" descr="Large confetti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dirty="0" smtClean="0"/>
              <a:t>数学基础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2157413" y="2314575"/>
            <a:ext cx="7467600" cy="2457450"/>
            <a:chOff x="432" y="1632"/>
            <a:chExt cx="4704" cy="1548"/>
          </a:xfrm>
        </p:grpSpPr>
        <p:sp>
          <p:nvSpPr>
            <p:cNvPr id="25606" name="Freeform 5"/>
            <p:cNvSpPr>
              <a:spLocks/>
            </p:cNvSpPr>
            <p:nvPr/>
          </p:nvSpPr>
          <p:spPr bwMode="auto">
            <a:xfrm>
              <a:off x="480" y="1680"/>
              <a:ext cx="1008" cy="912"/>
            </a:xfrm>
            <a:custGeom>
              <a:avLst/>
              <a:gdLst>
                <a:gd name="T0" fmla="*/ 0 w 1344"/>
                <a:gd name="T1" fmla="*/ 386 h 1248"/>
                <a:gd name="T2" fmla="*/ 468 w 1344"/>
                <a:gd name="T3" fmla="*/ 0 h 1248"/>
                <a:gd name="T4" fmla="*/ 1008 w 1344"/>
                <a:gd name="T5" fmla="*/ 351 h 1248"/>
                <a:gd name="T6" fmla="*/ 864 w 1344"/>
                <a:gd name="T7" fmla="*/ 912 h 1248"/>
                <a:gd name="T8" fmla="*/ 216 w 1344"/>
                <a:gd name="T9" fmla="*/ 912 h 1248"/>
                <a:gd name="T10" fmla="*/ 0 w 1344"/>
                <a:gd name="T11" fmla="*/ 386 h 124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344"/>
                <a:gd name="T19" fmla="*/ 0 h 1248"/>
                <a:gd name="T20" fmla="*/ 1344 w 1344"/>
                <a:gd name="T21" fmla="*/ 1248 h 124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344" h="1248">
                  <a:moveTo>
                    <a:pt x="0" y="528"/>
                  </a:moveTo>
                  <a:lnTo>
                    <a:pt x="624" y="0"/>
                  </a:lnTo>
                  <a:lnTo>
                    <a:pt x="1344" y="480"/>
                  </a:lnTo>
                  <a:lnTo>
                    <a:pt x="1152" y="1248"/>
                  </a:lnTo>
                  <a:lnTo>
                    <a:pt x="288" y="1248"/>
                  </a:lnTo>
                  <a:lnTo>
                    <a:pt x="0" y="528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5607" name="Freeform 6"/>
            <p:cNvSpPr>
              <a:spLocks/>
            </p:cNvSpPr>
            <p:nvPr/>
          </p:nvSpPr>
          <p:spPr bwMode="auto">
            <a:xfrm>
              <a:off x="2304" y="1776"/>
              <a:ext cx="912" cy="816"/>
            </a:xfrm>
            <a:custGeom>
              <a:avLst/>
              <a:gdLst>
                <a:gd name="T0" fmla="*/ 0 w 1296"/>
                <a:gd name="T1" fmla="*/ 345 h 1248"/>
                <a:gd name="T2" fmla="*/ 338 w 1296"/>
                <a:gd name="T3" fmla="*/ 0 h 1248"/>
                <a:gd name="T4" fmla="*/ 912 w 1296"/>
                <a:gd name="T5" fmla="*/ 251 h 1248"/>
                <a:gd name="T6" fmla="*/ 912 w 1296"/>
                <a:gd name="T7" fmla="*/ 816 h 1248"/>
                <a:gd name="T8" fmla="*/ 0 w 1296"/>
                <a:gd name="T9" fmla="*/ 816 h 1248"/>
                <a:gd name="T10" fmla="*/ 0 w 1296"/>
                <a:gd name="T11" fmla="*/ 345 h 124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296"/>
                <a:gd name="T19" fmla="*/ 0 h 1248"/>
                <a:gd name="T20" fmla="*/ 1296 w 1296"/>
                <a:gd name="T21" fmla="*/ 1248 h 124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296" h="1248">
                  <a:moveTo>
                    <a:pt x="0" y="528"/>
                  </a:moveTo>
                  <a:lnTo>
                    <a:pt x="480" y="0"/>
                  </a:lnTo>
                  <a:lnTo>
                    <a:pt x="1296" y="384"/>
                  </a:lnTo>
                  <a:lnTo>
                    <a:pt x="1296" y="1248"/>
                  </a:lnTo>
                  <a:lnTo>
                    <a:pt x="0" y="1248"/>
                  </a:lnTo>
                  <a:lnTo>
                    <a:pt x="0" y="528"/>
                  </a:lnTo>
                  <a:close/>
                </a:path>
              </a:pathLst>
            </a:custGeom>
            <a:solidFill>
              <a:srgbClr val="CCFF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5608" name="Freeform 7"/>
            <p:cNvSpPr>
              <a:spLocks/>
            </p:cNvSpPr>
            <p:nvPr/>
          </p:nvSpPr>
          <p:spPr bwMode="auto">
            <a:xfrm>
              <a:off x="3936" y="1728"/>
              <a:ext cx="1200" cy="864"/>
            </a:xfrm>
            <a:custGeom>
              <a:avLst/>
              <a:gdLst>
                <a:gd name="T0" fmla="*/ 0 w 1392"/>
                <a:gd name="T1" fmla="*/ 864 h 1056"/>
                <a:gd name="T2" fmla="*/ 166 w 1392"/>
                <a:gd name="T3" fmla="*/ 118 h 1056"/>
                <a:gd name="T4" fmla="*/ 538 w 1392"/>
                <a:gd name="T5" fmla="*/ 432 h 1056"/>
                <a:gd name="T6" fmla="*/ 993 w 1392"/>
                <a:gd name="T7" fmla="*/ 0 h 1056"/>
                <a:gd name="T8" fmla="*/ 1200 w 1392"/>
                <a:gd name="T9" fmla="*/ 864 h 1056"/>
                <a:gd name="T10" fmla="*/ 0 w 1392"/>
                <a:gd name="T11" fmla="*/ 864 h 105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392"/>
                <a:gd name="T19" fmla="*/ 0 h 1056"/>
                <a:gd name="T20" fmla="*/ 1392 w 1392"/>
                <a:gd name="T21" fmla="*/ 1056 h 105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392" h="1056">
                  <a:moveTo>
                    <a:pt x="0" y="1056"/>
                  </a:moveTo>
                  <a:lnTo>
                    <a:pt x="192" y="144"/>
                  </a:lnTo>
                  <a:lnTo>
                    <a:pt x="624" y="528"/>
                  </a:lnTo>
                  <a:lnTo>
                    <a:pt x="1152" y="0"/>
                  </a:lnTo>
                  <a:lnTo>
                    <a:pt x="1392" y="1056"/>
                  </a:lnTo>
                  <a:lnTo>
                    <a:pt x="0" y="1056"/>
                  </a:lnTo>
                  <a:close/>
                </a:path>
              </a:pathLst>
            </a:custGeom>
            <a:solidFill>
              <a:srgbClr val="CCEC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5609" name="Oval 8"/>
            <p:cNvSpPr>
              <a:spLocks noChangeArrowheads="1"/>
            </p:cNvSpPr>
            <p:nvPr/>
          </p:nvSpPr>
          <p:spPr bwMode="auto">
            <a:xfrm>
              <a:off x="432" y="2016"/>
              <a:ext cx="96" cy="96"/>
            </a:xfrm>
            <a:prstGeom prst="ellipse">
              <a:avLst/>
            </a:prstGeom>
            <a:solidFill>
              <a:srgbClr val="FFCC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5610" name="Oval 9"/>
            <p:cNvSpPr>
              <a:spLocks noChangeArrowheads="1"/>
            </p:cNvSpPr>
            <p:nvPr/>
          </p:nvSpPr>
          <p:spPr bwMode="auto">
            <a:xfrm>
              <a:off x="1440" y="2020"/>
              <a:ext cx="96" cy="96"/>
            </a:xfrm>
            <a:prstGeom prst="ellipse">
              <a:avLst/>
            </a:prstGeom>
            <a:solidFill>
              <a:srgbClr val="FFCC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5611" name="Oval 10"/>
            <p:cNvSpPr>
              <a:spLocks noChangeArrowheads="1"/>
            </p:cNvSpPr>
            <p:nvPr/>
          </p:nvSpPr>
          <p:spPr bwMode="auto">
            <a:xfrm>
              <a:off x="676" y="2548"/>
              <a:ext cx="96" cy="96"/>
            </a:xfrm>
            <a:prstGeom prst="ellipse">
              <a:avLst/>
            </a:prstGeom>
            <a:solidFill>
              <a:srgbClr val="FFCC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5612" name="Oval 11"/>
            <p:cNvSpPr>
              <a:spLocks noChangeArrowheads="1"/>
            </p:cNvSpPr>
            <p:nvPr/>
          </p:nvSpPr>
          <p:spPr bwMode="auto">
            <a:xfrm>
              <a:off x="1296" y="2548"/>
              <a:ext cx="96" cy="96"/>
            </a:xfrm>
            <a:prstGeom prst="ellipse">
              <a:avLst/>
            </a:prstGeom>
            <a:solidFill>
              <a:srgbClr val="FFCC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5613" name="Oval 12"/>
            <p:cNvSpPr>
              <a:spLocks noChangeArrowheads="1"/>
            </p:cNvSpPr>
            <p:nvPr/>
          </p:nvSpPr>
          <p:spPr bwMode="auto">
            <a:xfrm>
              <a:off x="2592" y="1728"/>
              <a:ext cx="96" cy="96"/>
            </a:xfrm>
            <a:prstGeom prst="ellipse">
              <a:avLst/>
            </a:prstGeom>
            <a:solidFill>
              <a:srgbClr val="99CC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5614" name="Oval 13"/>
            <p:cNvSpPr>
              <a:spLocks noChangeArrowheads="1"/>
            </p:cNvSpPr>
            <p:nvPr/>
          </p:nvSpPr>
          <p:spPr bwMode="auto">
            <a:xfrm>
              <a:off x="2256" y="2112"/>
              <a:ext cx="96" cy="96"/>
            </a:xfrm>
            <a:prstGeom prst="ellipse">
              <a:avLst/>
            </a:prstGeom>
            <a:solidFill>
              <a:srgbClr val="99CC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5615" name="Oval 14"/>
            <p:cNvSpPr>
              <a:spLocks noChangeArrowheads="1"/>
            </p:cNvSpPr>
            <p:nvPr/>
          </p:nvSpPr>
          <p:spPr bwMode="auto">
            <a:xfrm>
              <a:off x="2256" y="2544"/>
              <a:ext cx="96" cy="96"/>
            </a:xfrm>
            <a:prstGeom prst="ellipse">
              <a:avLst/>
            </a:prstGeom>
            <a:solidFill>
              <a:srgbClr val="99CC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5616" name="Oval 15"/>
            <p:cNvSpPr>
              <a:spLocks noChangeArrowheads="1"/>
            </p:cNvSpPr>
            <p:nvPr/>
          </p:nvSpPr>
          <p:spPr bwMode="auto">
            <a:xfrm>
              <a:off x="3168" y="2016"/>
              <a:ext cx="96" cy="96"/>
            </a:xfrm>
            <a:prstGeom prst="ellipse">
              <a:avLst/>
            </a:prstGeom>
            <a:solidFill>
              <a:srgbClr val="99CC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5617" name="Oval 16"/>
            <p:cNvSpPr>
              <a:spLocks noChangeArrowheads="1"/>
            </p:cNvSpPr>
            <p:nvPr/>
          </p:nvSpPr>
          <p:spPr bwMode="auto">
            <a:xfrm>
              <a:off x="3168" y="2544"/>
              <a:ext cx="96" cy="96"/>
            </a:xfrm>
            <a:prstGeom prst="ellipse">
              <a:avLst/>
            </a:prstGeom>
            <a:solidFill>
              <a:srgbClr val="99CC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5618" name="Oval 17"/>
            <p:cNvSpPr>
              <a:spLocks noChangeArrowheads="1"/>
            </p:cNvSpPr>
            <p:nvPr/>
          </p:nvSpPr>
          <p:spPr bwMode="auto">
            <a:xfrm>
              <a:off x="901" y="1632"/>
              <a:ext cx="96" cy="96"/>
            </a:xfrm>
            <a:prstGeom prst="ellipse">
              <a:avLst/>
            </a:prstGeom>
            <a:solidFill>
              <a:srgbClr val="FFCC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5619" name="Text Box 18"/>
            <p:cNvSpPr txBox="1">
              <a:spLocks noChangeArrowheads="1"/>
            </p:cNvSpPr>
            <p:nvPr/>
          </p:nvSpPr>
          <p:spPr bwMode="auto">
            <a:xfrm>
              <a:off x="624" y="2688"/>
              <a:ext cx="76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kumimoji="1" lang="zh-CN" altLang="en-US" sz="2400" b="1">
                  <a:solidFill>
                    <a:srgbClr val="660066"/>
                  </a:solidFill>
                  <a:latin typeface="Times New Roman" panose="02020603050405020304" pitchFamily="18" charset="0"/>
                </a:rPr>
                <a:t>凸集</a:t>
              </a:r>
            </a:p>
          </p:txBody>
        </p:sp>
        <p:sp>
          <p:nvSpPr>
            <p:cNvPr id="25620" name="Text Box 19"/>
            <p:cNvSpPr txBox="1">
              <a:spLocks noChangeArrowheads="1"/>
            </p:cNvSpPr>
            <p:nvPr/>
          </p:nvSpPr>
          <p:spPr bwMode="auto">
            <a:xfrm>
              <a:off x="2304" y="2688"/>
              <a:ext cx="86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kumimoji="1" lang="zh-CN" altLang="en-US" sz="2400" b="1">
                  <a:solidFill>
                    <a:srgbClr val="660066"/>
                  </a:solidFill>
                  <a:latin typeface="Times New Roman" panose="02020603050405020304" pitchFamily="18" charset="0"/>
                </a:rPr>
                <a:t>凸集</a:t>
              </a:r>
            </a:p>
          </p:txBody>
        </p:sp>
        <p:sp>
          <p:nvSpPr>
            <p:cNvPr id="25621" name="Text Box 20"/>
            <p:cNvSpPr txBox="1">
              <a:spLocks noChangeArrowheads="1"/>
            </p:cNvSpPr>
            <p:nvPr/>
          </p:nvSpPr>
          <p:spPr bwMode="auto">
            <a:xfrm>
              <a:off x="4080" y="2736"/>
              <a:ext cx="91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kumimoji="1" lang="zh-CN" altLang="en-US" sz="2400" b="1">
                  <a:solidFill>
                    <a:srgbClr val="660066"/>
                  </a:solidFill>
                  <a:latin typeface="Times New Roman" panose="02020603050405020304" pitchFamily="18" charset="0"/>
                </a:rPr>
                <a:t>不是凸集</a:t>
              </a:r>
            </a:p>
          </p:txBody>
        </p:sp>
        <p:grpSp>
          <p:nvGrpSpPr>
            <p:cNvPr id="25622" name="Group 21"/>
            <p:cNvGrpSpPr>
              <a:grpSpLocks/>
            </p:cNvGrpSpPr>
            <p:nvPr/>
          </p:nvGrpSpPr>
          <p:grpSpPr bwMode="auto">
            <a:xfrm>
              <a:off x="1378" y="2630"/>
              <a:ext cx="926" cy="550"/>
              <a:chOff x="1522" y="3158"/>
              <a:chExt cx="926" cy="550"/>
            </a:xfrm>
          </p:grpSpPr>
          <p:sp>
            <p:nvSpPr>
              <p:cNvPr id="25623" name="Text Box 22"/>
              <p:cNvSpPr txBox="1">
                <a:spLocks noChangeArrowheads="1"/>
              </p:cNvSpPr>
              <p:nvPr/>
            </p:nvSpPr>
            <p:spPr bwMode="auto">
              <a:xfrm>
                <a:off x="1632" y="3456"/>
                <a:ext cx="720" cy="252"/>
              </a:xfrm>
              <a:prstGeom prst="rect">
                <a:avLst/>
              </a:prstGeom>
              <a:solidFill>
                <a:srgbClr val="CCCCFF"/>
              </a:solidFill>
              <a:ln w="28575">
                <a:solidFill>
                  <a:schemeClr val="accent1"/>
                </a:solidFill>
                <a:miter lim="800000"/>
                <a:headEnd/>
                <a:tailEnd/>
              </a:ln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</a:pPr>
                <a:r>
                  <a:rPr kumimoji="1" lang="zh-CN" altLang="en-US" sz="2000" b="1">
                    <a:solidFill>
                      <a:srgbClr val="660066"/>
                    </a:solidFill>
                    <a:latin typeface="Times New Roman" panose="02020603050405020304" pitchFamily="18" charset="0"/>
                  </a:rPr>
                  <a:t>顶 点</a:t>
                </a:r>
              </a:p>
            </p:txBody>
          </p:sp>
          <p:cxnSp>
            <p:nvCxnSpPr>
              <p:cNvPr id="25624" name="AutoShape 23"/>
              <p:cNvCxnSpPr>
                <a:cxnSpLocks noChangeShapeType="1"/>
                <a:stCxn id="25623" idx="1"/>
                <a:endCxn id="25612" idx="5"/>
              </p:cNvCxnSpPr>
              <p:nvPr/>
            </p:nvCxnSpPr>
            <p:spPr bwMode="auto">
              <a:xfrm flipH="1" flipV="1">
                <a:off x="1522" y="3158"/>
                <a:ext cx="110" cy="42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5625" name="AutoShape 24"/>
              <p:cNvCxnSpPr>
                <a:cxnSpLocks noChangeShapeType="1"/>
                <a:stCxn id="25623" idx="3"/>
                <a:endCxn id="25615" idx="4"/>
              </p:cNvCxnSpPr>
              <p:nvPr/>
            </p:nvCxnSpPr>
            <p:spPr bwMode="auto">
              <a:xfrm flipV="1">
                <a:off x="2352" y="3168"/>
                <a:ext cx="96" cy="41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</p:grpSp>
      <p:sp>
        <p:nvSpPr>
          <p:cNvPr id="4121" name="Text Box 25"/>
          <p:cNvSpPr txBox="1">
            <a:spLocks noChangeArrowheads="1"/>
          </p:cNvSpPr>
          <p:nvPr/>
        </p:nvSpPr>
        <p:spPr bwMode="auto">
          <a:xfrm>
            <a:off x="1992313" y="5084764"/>
            <a:ext cx="8064500" cy="4968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prstDash val="dash"/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20000"/>
              </a:spcBef>
              <a:buSzPct val="85000"/>
            </a:pPr>
            <a:r>
              <a:rPr kumimoji="1"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 </a:t>
            </a:r>
            <a:endParaRPr kumimoji="1" lang="zh-CN" altLang="en-US" sz="2400" b="1" dirty="0">
              <a:solidFill>
                <a:srgbClr val="000000"/>
              </a:solidFill>
              <a:latin typeface="Times New Roman" panose="02020603050405020304" pitchFamily="18" charset="0"/>
              <a:ea typeface="华文细黑" panose="02010600040101010101" pitchFamily="2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436330" y="3934866"/>
            <a:ext cx="7080250" cy="8995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/>
          <p:cNvSpPr/>
          <p:nvPr/>
        </p:nvSpPr>
        <p:spPr>
          <a:xfrm>
            <a:off x="3529013" y="3949188"/>
            <a:ext cx="1877874" cy="8995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3420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1" animBg="1"/>
      <p:bldP spid="28" grpId="1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 smtClean="0"/>
              <a:t>定义</a:t>
            </a:r>
            <a:r>
              <a:rPr lang="en-US" altLang="zh-CN" dirty="0" smtClean="0"/>
              <a:t>1 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zh-CN" altLang="en-US" dirty="0" smtClean="0"/>
              <a:t>凡是满足</a:t>
            </a:r>
            <a:r>
              <a:rPr lang="en-US" altLang="zh-CN" dirty="0" smtClean="0"/>
              <a:t>Ax=b</a:t>
            </a:r>
            <a:r>
              <a:rPr lang="zh-CN" altLang="en-US" dirty="0" smtClean="0"/>
              <a:t>及</a:t>
            </a:r>
            <a:r>
              <a:rPr lang="en-US" altLang="zh-CN" dirty="0" smtClean="0"/>
              <a:t>x&gt;=0</a:t>
            </a:r>
            <a:r>
              <a:rPr lang="zh-CN" altLang="en-US" dirty="0" smtClean="0"/>
              <a:t>的解</a:t>
            </a:r>
            <a:r>
              <a:rPr lang="en-US" altLang="zh-CN" dirty="0" smtClean="0"/>
              <a:t>x=(x</a:t>
            </a:r>
            <a:r>
              <a:rPr lang="en-US" altLang="zh-CN" baseline="-25000" dirty="0" smtClean="0"/>
              <a:t>1</a:t>
            </a:r>
            <a:r>
              <a:rPr lang="en-US" altLang="zh-CN" dirty="0" smtClean="0"/>
              <a:t>,x</a:t>
            </a:r>
            <a:r>
              <a:rPr lang="en-US" altLang="zh-CN" baseline="-25000" dirty="0" smtClean="0"/>
              <a:t>2</a:t>
            </a:r>
            <a:r>
              <a:rPr lang="en-US" altLang="zh-CN" dirty="0" smtClean="0"/>
              <a:t>,…</a:t>
            </a:r>
            <a:r>
              <a:rPr lang="en-US" altLang="zh-CN" dirty="0" err="1" smtClean="0"/>
              <a:t>x</a:t>
            </a:r>
            <a:r>
              <a:rPr lang="en-US" altLang="zh-CN" baseline="-25000" dirty="0" err="1" smtClean="0"/>
              <a:t>n</a:t>
            </a:r>
            <a:r>
              <a:rPr lang="en-US" altLang="zh-CN" dirty="0" smtClean="0"/>
              <a:t>)</a:t>
            </a:r>
            <a:r>
              <a:rPr lang="en-US" altLang="zh-CN" baseline="30000" dirty="0" smtClean="0"/>
              <a:t>T</a:t>
            </a:r>
            <a:r>
              <a:rPr lang="zh-CN" altLang="en-US" dirty="0" smtClean="0"/>
              <a:t>称为线性规划问题的</a:t>
            </a:r>
            <a:r>
              <a:rPr lang="zh-CN" altLang="en-US" dirty="0" smtClean="0">
                <a:solidFill>
                  <a:srgbClr val="0070C0"/>
                </a:solidFill>
              </a:rPr>
              <a:t>可行解</a:t>
            </a:r>
            <a:r>
              <a:rPr lang="zh-CN" altLang="en-US" dirty="0" smtClean="0"/>
              <a:t>。同时满足</a:t>
            </a:r>
            <a:r>
              <a:rPr lang="en-US" altLang="zh-CN" dirty="0" smtClean="0"/>
              <a:t>max z=cx</a:t>
            </a:r>
            <a:r>
              <a:rPr lang="zh-CN" altLang="en-US" dirty="0" smtClean="0"/>
              <a:t>的可行解称为</a:t>
            </a:r>
            <a:r>
              <a:rPr lang="zh-CN" altLang="en-US" dirty="0" smtClean="0">
                <a:solidFill>
                  <a:srgbClr val="0070C0"/>
                </a:solidFill>
              </a:rPr>
              <a:t>最优解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zh-CN" altLang="en-US" dirty="0" smtClean="0"/>
              <a:t>定义</a:t>
            </a:r>
            <a:r>
              <a:rPr lang="en-US" altLang="zh-CN" dirty="0" smtClean="0"/>
              <a:t>2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zh-CN" altLang="en-US" dirty="0" smtClean="0"/>
              <a:t>设线性规划约束方程组的系数矩阵</a:t>
            </a:r>
            <a:r>
              <a:rPr lang="en-US" altLang="zh-CN" dirty="0" smtClean="0"/>
              <a:t>A</a:t>
            </a:r>
            <a:r>
              <a:rPr lang="en-US" altLang="zh-CN" baseline="-25000" dirty="0" smtClean="0"/>
              <a:t>m*n</a:t>
            </a:r>
            <a:r>
              <a:rPr lang="zh-CN" altLang="en-US" dirty="0" smtClean="0"/>
              <a:t>的秩为</a:t>
            </a:r>
            <a:r>
              <a:rPr lang="en-US" altLang="zh-CN" dirty="0" smtClean="0"/>
              <a:t>m</a:t>
            </a:r>
            <a:r>
              <a:rPr lang="zh-CN" altLang="en-US" dirty="0" smtClean="0"/>
              <a:t>，则</a:t>
            </a:r>
            <a:r>
              <a:rPr lang="en-US" altLang="zh-CN" dirty="0" smtClean="0"/>
              <a:t>A</a:t>
            </a:r>
            <a:r>
              <a:rPr lang="zh-CN" altLang="en-US" dirty="0" smtClean="0"/>
              <a:t>中某</a:t>
            </a:r>
            <a:r>
              <a:rPr lang="en-US" altLang="zh-CN" dirty="0" smtClean="0"/>
              <a:t>m</a:t>
            </a:r>
            <a:r>
              <a:rPr lang="zh-CN" altLang="en-US" dirty="0" smtClean="0"/>
              <a:t>列组成的任一个</a:t>
            </a:r>
            <a:r>
              <a:rPr lang="en-US" altLang="zh-CN" dirty="0" smtClean="0"/>
              <a:t>m</a:t>
            </a:r>
            <a:r>
              <a:rPr lang="zh-CN" altLang="en-US" dirty="0" smtClean="0"/>
              <a:t>阶可逆阵</a:t>
            </a:r>
            <a:r>
              <a:rPr lang="en-US" altLang="zh-CN" dirty="0" smtClean="0"/>
              <a:t>B</a:t>
            </a:r>
            <a:r>
              <a:rPr lang="zh-CN" altLang="en-US" dirty="0" smtClean="0"/>
              <a:t>称为该线性规划问题的一个</a:t>
            </a:r>
            <a:r>
              <a:rPr lang="zh-CN" altLang="en-US" dirty="0" smtClean="0">
                <a:solidFill>
                  <a:srgbClr val="0070C0"/>
                </a:solidFill>
              </a:rPr>
              <a:t>基矩阵</a:t>
            </a:r>
            <a:r>
              <a:rPr lang="zh-CN" altLang="en-US" dirty="0" smtClean="0"/>
              <a:t>，简称基。</a:t>
            </a:r>
            <a:endParaRPr lang="en-US" altLang="zh-CN" dirty="0" smtClean="0"/>
          </a:p>
          <a:p>
            <a:pPr marL="457200" lvl="1" indent="0">
              <a:lnSpc>
                <a:spcPct val="150000"/>
              </a:lnSpc>
              <a:buNone/>
            </a:pPr>
            <a:r>
              <a:rPr lang="zh-CN" altLang="en-US" dirty="0" smtClean="0"/>
              <a:t>若记</a:t>
            </a:r>
            <a:r>
              <a:rPr lang="en-US" altLang="zh-CN" dirty="0" smtClean="0"/>
              <a:t>B=(p1,p2,…,pm)</a:t>
            </a:r>
            <a:r>
              <a:rPr lang="zh-CN" altLang="en-US" dirty="0" smtClean="0"/>
              <a:t>，则称</a:t>
            </a:r>
            <a:r>
              <a:rPr lang="en-US" altLang="zh-CN" dirty="0" err="1" smtClean="0"/>
              <a:t>p</a:t>
            </a:r>
            <a:r>
              <a:rPr lang="en-US" altLang="zh-CN" baseline="-25000" dirty="0" err="1" smtClean="0"/>
              <a:t>k</a:t>
            </a:r>
            <a:r>
              <a:rPr lang="en-US" altLang="zh-CN" dirty="0" smtClean="0"/>
              <a:t>(k=1,2,…m)</a:t>
            </a:r>
            <a:r>
              <a:rPr lang="zh-CN" altLang="en-US" dirty="0" smtClean="0"/>
              <a:t>为基</a:t>
            </a:r>
            <a:r>
              <a:rPr lang="en-US" altLang="zh-CN" dirty="0" smtClean="0"/>
              <a:t>B</a:t>
            </a:r>
            <a:r>
              <a:rPr lang="zh-CN" altLang="en-US" dirty="0" smtClean="0"/>
              <a:t>中的一个</a:t>
            </a:r>
            <a:r>
              <a:rPr lang="zh-CN" altLang="en-US" dirty="0" smtClean="0">
                <a:solidFill>
                  <a:srgbClr val="0070C0"/>
                </a:solidFill>
              </a:rPr>
              <a:t>基向量</a:t>
            </a:r>
            <a:r>
              <a:rPr lang="zh-CN" altLang="en-US" dirty="0" smtClean="0"/>
              <a:t>。则</a:t>
            </a:r>
            <a:r>
              <a:rPr lang="en-US" altLang="zh-CN" dirty="0" smtClean="0"/>
              <a:t>A</a:t>
            </a:r>
            <a:r>
              <a:rPr lang="zh-CN" altLang="en-US" dirty="0" smtClean="0"/>
              <a:t>中其余</a:t>
            </a:r>
            <a:r>
              <a:rPr lang="en-US" altLang="zh-CN" dirty="0" smtClean="0"/>
              <a:t>n-m</a:t>
            </a:r>
            <a:r>
              <a:rPr lang="zh-CN" altLang="en-US" dirty="0" smtClean="0"/>
              <a:t>个列向量为</a:t>
            </a:r>
            <a:r>
              <a:rPr lang="zh-CN" altLang="en-US" dirty="0" smtClean="0">
                <a:solidFill>
                  <a:srgbClr val="0070C0"/>
                </a:solidFill>
              </a:rPr>
              <a:t>非基向量</a:t>
            </a:r>
            <a:r>
              <a:rPr lang="zh-CN" altLang="en-US" dirty="0" smtClean="0"/>
              <a:t>。</a:t>
            </a:r>
            <a:endParaRPr lang="en-US" altLang="zh-CN" dirty="0" smtClean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线性规划</a:t>
            </a:r>
            <a:endParaRPr lang="zh-CN" altLang="en-US" dirty="0"/>
          </a:p>
        </p:txBody>
      </p:sp>
      <p:grpSp>
        <p:nvGrpSpPr>
          <p:cNvPr id="16" name="组合 15"/>
          <p:cNvGrpSpPr/>
          <p:nvPr/>
        </p:nvGrpSpPr>
        <p:grpSpPr>
          <a:xfrm>
            <a:off x="6760772" y="5278330"/>
            <a:ext cx="1973320" cy="1475141"/>
            <a:chOff x="2682763" y="5351902"/>
            <a:chExt cx="1973320" cy="1475141"/>
          </a:xfrm>
        </p:grpSpPr>
        <p:sp>
          <p:nvSpPr>
            <p:cNvPr id="5" name="矩形 4"/>
            <p:cNvSpPr/>
            <p:nvPr/>
          </p:nvSpPr>
          <p:spPr>
            <a:xfrm>
              <a:off x="2693503" y="5363972"/>
              <a:ext cx="346841" cy="33633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3297621" y="5363972"/>
              <a:ext cx="346841" cy="33633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4309242" y="5351902"/>
              <a:ext cx="346841" cy="33633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3297620" y="5840632"/>
              <a:ext cx="346841" cy="33633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4303985" y="5840631"/>
              <a:ext cx="346841" cy="33633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2695903" y="5847449"/>
              <a:ext cx="346841" cy="33633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3284480" y="6483895"/>
              <a:ext cx="346841" cy="33633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4290845" y="6483894"/>
              <a:ext cx="346841" cy="33633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2682763" y="6490712"/>
              <a:ext cx="346841" cy="33633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3805170" y="5363972"/>
              <a:ext cx="3433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/>
                <a:t>…</a:t>
              </a:r>
              <a:endParaRPr lang="zh-CN" altLang="en-US" dirty="0"/>
            </a:p>
          </p:txBody>
        </p:sp>
        <p:sp>
          <p:nvSpPr>
            <p:cNvPr id="15" name="文本框 14"/>
            <p:cNvSpPr txBox="1"/>
            <p:nvPr/>
          </p:nvSpPr>
          <p:spPr>
            <a:xfrm rot="5400000">
              <a:off x="2695903" y="6114562"/>
              <a:ext cx="3433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/>
                <a:t>…</a:t>
              </a:r>
              <a:endParaRPr lang="zh-CN" altLang="en-US" dirty="0"/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5534945" y="5076497"/>
            <a:ext cx="1685657" cy="1781503"/>
            <a:chOff x="3180633" y="5076497"/>
            <a:chExt cx="1685657" cy="1891862"/>
          </a:xfrm>
        </p:grpSpPr>
        <p:sp>
          <p:nvSpPr>
            <p:cNvPr id="17" name="矩形 16"/>
            <p:cNvSpPr/>
            <p:nvPr/>
          </p:nvSpPr>
          <p:spPr>
            <a:xfrm>
              <a:off x="4214648" y="5076497"/>
              <a:ext cx="651642" cy="189186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右箭头 17"/>
            <p:cNvSpPr/>
            <p:nvPr/>
          </p:nvSpPr>
          <p:spPr>
            <a:xfrm rot="10600452">
              <a:off x="3638027" y="5429713"/>
              <a:ext cx="488464" cy="19518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3180633" y="5342637"/>
              <a:ext cx="4106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err="1" smtClean="0"/>
                <a:t>pk</a:t>
              </a:r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594128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主要内容：</a:t>
            </a:r>
            <a:endParaRPr lang="en-US" altLang="zh-CN" dirty="0" smtClean="0"/>
          </a:p>
          <a:p>
            <a:pPr lvl="1">
              <a:lnSpc>
                <a:spcPct val="150000"/>
              </a:lnSpc>
            </a:pPr>
            <a:r>
              <a:rPr lang="zh-CN" altLang="en-US" dirty="0" smtClean="0"/>
              <a:t>线性规划模型的标准形式</a:t>
            </a:r>
            <a:endParaRPr lang="en-US" altLang="zh-CN" dirty="0" smtClean="0"/>
          </a:p>
          <a:p>
            <a:pPr lvl="1">
              <a:lnSpc>
                <a:spcPct val="150000"/>
              </a:lnSpc>
            </a:pPr>
            <a:r>
              <a:rPr lang="zh-CN" altLang="en-US" dirty="0" smtClean="0"/>
              <a:t>线性规划的数学基础</a:t>
            </a:r>
            <a:endParaRPr lang="en-US" altLang="zh-CN" dirty="0" smtClean="0"/>
          </a:p>
          <a:p>
            <a:pPr lvl="1">
              <a:lnSpc>
                <a:spcPct val="150000"/>
              </a:lnSpc>
            </a:pPr>
            <a:r>
              <a:rPr lang="zh-CN" altLang="en-US" dirty="0" smtClean="0"/>
              <a:t>线性规划的基本概念</a:t>
            </a:r>
            <a:endParaRPr lang="en-US" altLang="zh-CN" dirty="0" smtClean="0"/>
          </a:p>
          <a:p>
            <a:pPr lvl="1">
              <a:lnSpc>
                <a:spcPct val="150000"/>
              </a:lnSpc>
            </a:pPr>
            <a:r>
              <a:rPr lang="zh-CN" altLang="en-US" dirty="0" smtClean="0"/>
              <a:t>图表法</a:t>
            </a:r>
            <a:endParaRPr lang="en-US" altLang="zh-CN" dirty="0" smtClean="0"/>
          </a:p>
          <a:p>
            <a:pPr lvl="1">
              <a:lnSpc>
                <a:spcPct val="150000"/>
              </a:lnSpc>
            </a:pPr>
            <a:r>
              <a:rPr lang="zh-CN" altLang="en-US" dirty="0" smtClean="0"/>
              <a:t>单纯形法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线性规划与单纯形法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29970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/>
              <a:t>定义</a:t>
            </a:r>
            <a:r>
              <a:rPr lang="en-US" altLang="zh-CN" sz="2400" dirty="0" smtClean="0"/>
              <a:t>3</a:t>
            </a:r>
            <a:r>
              <a:rPr lang="zh-CN" altLang="en-US" sz="2400" dirty="0" smtClean="0"/>
              <a:t>：当</a:t>
            </a:r>
            <a:r>
              <a:rPr lang="en-US" altLang="zh-CN" sz="2400" dirty="0" smtClean="0"/>
              <a:t>Ax=b</a:t>
            </a:r>
            <a:r>
              <a:rPr lang="zh-CN" altLang="en-US" sz="2400" dirty="0" smtClean="0"/>
              <a:t>式中</a:t>
            </a:r>
            <a:r>
              <a:rPr lang="en-US" altLang="zh-CN" sz="2400" dirty="0" smtClean="0"/>
              <a:t>A</a:t>
            </a:r>
            <a:r>
              <a:rPr lang="zh-CN" altLang="en-US" sz="2400" dirty="0" smtClean="0"/>
              <a:t>确定了一个基</a:t>
            </a:r>
            <a:r>
              <a:rPr lang="en-US" altLang="zh-CN" sz="2400" dirty="0" smtClean="0"/>
              <a:t>B</a:t>
            </a:r>
            <a:r>
              <a:rPr lang="zh-CN" altLang="en-US" sz="2400" dirty="0" smtClean="0"/>
              <a:t>后，与基向量</a:t>
            </a:r>
            <a:r>
              <a:rPr lang="en-US" altLang="zh-CN" sz="2400" dirty="0" err="1" smtClean="0"/>
              <a:t>p</a:t>
            </a:r>
            <a:r>
              <a:rPr lang="en-US" altLang="zh-CN" sz="2400" baseline="-25000" dirty="0" err="1" smtClean="0"/>
              <a:t>k</a:t>
            </a:r>
            <a:r>
              <a:rPr lang="zh-CN" altLang="en-US" sz="2400" dirty="0" smtClean="0"/>
              <a:t>相对应的决策变量</a:t>
            </a:r>
            <a:r>
              <a:rPr lang="en-US" altLang="zh-CN" sz="2400" dirty="0" err="1" smtClean="0"/>
              <a:t>x</a:t>
            </a:r>
            <a:r>
              <a:rPr lang="en-US" altLang="zh-CN" sz="2400" baseline="-25000" dirty="0" err="1" smtClean="0"/>
              <a:t>k</a:t>
            </a:r>
            <a:r>
              <a:rPr lang="zh-CN" altLang="en-US" sz="2400" dirty="0" smtClean="0"/>
              <a:t>称为关于基</a:t>
            </a:r>
            <a:r>
              <a:rPr lang="en-US" altLang="zh-CN" sz="2400" dirty="0" smtClean="0"/>
              <a:t>B</a:t>
            </a:r>
            <a:r>
              <a:rPr lang="zh-CN" altLang="en-US" sz="2400" dirty="0" smtClean="0"/>
              <a:t>的一个</a:t>
            </a:r>
            <a:r>
              <a:rPr lang="zh-CN" altLang="en-US" sz="2400" b="1" dirty="0" smtClean="0">
                <a:solidFill>
                  <a:srgbClr val="0070C0"/>
                </a:solidFill>
              </a:rPr>
              <a:t>基变</a:t>
            </a:r>
            <a:r>
              <a:rPr lang="zh-CN" altLang="en-US" sz="2400" dirty="0" smtClean="0">
                <a:solidFill>
                  <a:srgbClr val="0070C0"/>
                </a:solidFill>
              </a:rPr>
              <a:t>量</a:t>
            </a:r>
            <a:r>
              <a:rPr lang="zh-CN" altLang="en-US" sz="2400" dirty="0" smtClean="0"/>
              <a:t>，而与非基向量所对应的决策变量称为</a:t>
            </a:r>
            <a:r>
              <a:rPr lang="zh-CN" altLang="en-US" sz="2400" b="1" dirty="0" smtClean="0">
                <a:solidFill>
                  <a:srgbClr val="0070C0"/>
                </a:solidFill>
              </a:rPr>
              <a:t>非基变量</a:t>
            </a:r>
            <a:r>
              <a:rPr lang="zh-CN" altLang="en-US" sz="2400" dirty="0" smtClean="0"/>
              <a:t>。</a:t>
            </a:r>
            <a:endParaRPr lang="en-US" altLang="zh-CN" sz="2400" dirty="0" smtClean="0"/>
          </a:p>
          <a:p>
            <a:pPr lvl="1">
              <a:lnSpc>
                <a:spcPct val="150000"/>
              </a:lnSpc>
            </a:pPr>
            <a:endParaRPr lang="en-US" altLang="zh-CN" dirty="0" smtClean="0"/>
          </a:p>
          <a:p>
            <a:pPr lvl="1">
              <a:lnSpc>
                <a:spcPct val="150000"/>
              </a:lnSpc>
            </a:pPr>
            <a:endParaRPr lang="en-US" altLang="zh-CN" dirty="0"/>
          </a:p>
          <a:p>
            <a:pPr lvl="1">
              <a:lnSpc>
                <a:spcPct val="150000"/>
              </a:lnSpc>
            </a:pPr>
            <a:endParaRPr lang="en-US" altLang="zh-CN" dirty="0"/>
          </a:p>
          <a:p>
            <a:pPr lvl="1">
              <a:lnSpc>
                <a:spcPct val="150000"/>
              </a:lnSpc>
            </a:pP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zh-CN" altLang="en-US" sz="2400" dirty="0" smtClean="0"/>
              <a:t>定义</a:t>
            </a:r>
            <a:r>
              <a:rPr lang="en-US" altLang="zh-CN" sz="2400" dirty="0" smtClean="0"/>
              <a:t>4</a:t>
            </a:r>
            <a:r>
              <a:rPr lang="zh-CN" altLang="en-US" sz="2400" dirty="0" smtClean="0"/>
              <a:t>：设</a:t>
            </a:r>
            <a:r>
              <a:rPr lang="en-US" altLang="zh-CN" sz="2400" dirty="0" smtClean="0"/>
              <a:t>B=(p</a:t>
            </a:r>
            <a:r>
              <a:rPr lang="en-US" altLang="zh-CN" sz="2400" baseline="-25000" dirty="0" smtClean="0"/>
              <a:t>k1</a:t>
            </a:r>
            <a:r>
              <a:rPr lang="en-US" altLang="zh-CN" sz="2400" dirty="0" smtClean="0"/>
              <a:t>,p</a:t>
            </a:r>
            <a:r>
              <a:rPr lang="en-US" altLang="zh-CN" sz="2400" baseline="-25000" dirty="0" smtClean="0"/>
              <a:t>k2</a:t>
            </a:r>
            <a:r>
              <a:rPr lang="en-US" altLang="zh-CN" sz="2400" dirty="0" smtClean="0"/>
              <a:t>,…,</a:t>
            </a:r>
            <a:r>
              <a:rPr lang="en-US" altLang="zh-CN" sz="2400" dirty="0" err="1" smtClean="0"/>
              <a:t>p</a:t>
            </a:r>
            <a:r>
              <a:rPr lang="en-US" altLang="zh-CN" sz="2400" baseline="-25000" dirty="0" err="1" smtClean="0"/>
              <a:t>km</a:t>
            </a:r>
            <a:r>
              <a:rPr lang="en-US" altLang="zh-CN" sz="2400" dirty="0" smtClean="0"/>
              <a:t>)</a:t>
            </a:r>
            <a:r>
              <a:rPr lang="zh-CN" altLang="en-US" sz="2400" dirty="0" smtClean="0"/>
              <a:t>是</a:t>
            </a:r>
            <a:r>
              <a:rPr lang="en-US" altLang="zh-CN" sz="2400" dirty="0" smtClean="0"/>
              <a:t>A</a:t>
            </a:r>
            <a:r>
              <a:rPr lang="zh-CN" altLang="en-US" sz="2400" dirty="0" smtClean="0"/>
              <a:t>中的一个基，对应的基变量为</a:t>
            </a:r>
            <a:r>
              <a:rPr lang="en-US" altLang="zh-CN" sz="2400" dirty="0" smtClean="0"/>
              <a:t>x</a:t>
            </a:r>
            <a:r>
              <a:rPr lang="en-US" altLang="zh-CN" sz="2400" baseline="-25000" dirty="0" smtClean="0"/>
              <a:t>k1</a:t>
            </a:r>
            <a:r>
              <a:rPr lang="en-US" altLang="zh-CN" sz="2400" dirty="0" smtClean="0"/>
              <a:t>,x</a:t>
            </a:r>
            <a:r>
              <a:rPr lang="en-US" altLang="zh-CN" sz="2400" baseline="-25000" dirty="0" smtClean="0"/>
              <a:t>k2</a:t>
            </a:r>
            <a:r>
              <a:rPr lang="en-US" altLang="zh-CN" sz="2400" dirty="0" smtClean="0"/>
              <a:t>,…,</a:t>
            </a:r>
            <a:r>
              <a:rPr lang="en-US" altLang="zh-CN" sz="2400" dirty="0" err="1" smtClean="0"/>
              <a:t>x</a:t>
            </a:r>
            <a:r>
              <a:rPr lang="en-US" altLang="zh-CN" sz="2400" baseline="-25000" dirty="0" err="1" smtClean="0"/>
              <a:t>km</a:t>
            </a:r>
            <a:r>
              <a:rPr lang="en-US" altLang="zh-CN" sz="2400" dirty="0" smtClean="0"/>
              <a:t>,</a:t>
            </a:r>
            <a:r>
              <a:rPr lang="zh-CN" altLang="en-US" sz="2400" dirty="0" smtClean="0"/>
              <a:t>我们称</a:t>
            </a:r>
            <a:r>
              <a:rPr lang="zh-CN" altLang="en-US" sz="2400" b="1" dirty="0" smtClean="0"/>
              <a:t>非基变量的取值均为零</a:t>
            </a:r>
            <a:r>
              <a:rPr lang="zh-CN" altLang="en-US" sz="2400" dirty="0" smtClean="0"/>
              <a:t>且满足约束条件的一个解</a:t>
            </a:r>
            <a:r>
              <a:rPr lang="en-US" altLang="zh-CN" sz="2400" dirty="0" smtClean="0"/>
              <a:t>x,</a:t>
            </a:r>
            <a:r>
              <a:rPr lang="zh-CN" altLang="en-US" sz="2400" dirty="0" smtClean="0"/>
              <a:t>为关于基</a:t>
            </a:r>
            <a:r>
              <a:rPr lang="en-US" altLang="zh-CN" sz="2400" dirty="0" smtClean="0"/>
              <a:t>B</a:t>
            </a:r>
            <a:r>
              <a:rPr lang="zh-CN" altLang="en-US" sz="2400" dirty="0" smtClean="0"/>
              <a:t>的一个</a:t>
            </a:r>
            <a:r>
              <a:rPr lang="zh-CN" altLang="en-US" sz="2400" b="1" dirty="0" smtClean="0">
                <a:solidFill>
                  <a:srgbClr val="0070C0"/>
                </a:solidFill>
              </a:rPr>
              <a:t>基本解</a:t>
            </a:r>
            <a:r>
              <a:rPr lang="zh-CN" altLang="en-US" sz="2400" dirty="0" smtClean="0"/>
              <a:t>。</a:t>
            </a:r>
            <a:endParaRPr lang="zh-CN" altLang="en-US" sz="2400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单纯形法</a:t>
            </a:r>
            <a:endParaRPr lang="zh-CN" altLang="en-US" dirty="0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6908230"/>
              </p:ext>
            </p:extLst>
          </p:nvPr>
        </p:nvGraphicFramePr>
        <p:xfrm>
          <a:off x="5292832" y="2246590"/>
          <a:ext cx="5774560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7339"/>
                <a:gridCol w="1132485"/>
                <a:gridCol w="1154912"/>
                <a:gridCol w="1154912"/>
                <a:gridCol w="1154912"/>
              </a:tblGrid>
              <a:tr h="230994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P1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P2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P3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P4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P5</a:t>
                      </a:r>
                      <a:endParaRPr lang="zh-CN" altLang="en-US" dirty="0"/>
                    </a:p>
                  </a:txBody>
                  <a:tcPr/>
                </a:tc>
              </a:tr>
              <a:tr h="230994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30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/>
                </a:tc>
              </a:tr>
              <a:tr h="230994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/>
                </a:tc>
              </a:tr>
              <a:tr h="230994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/>
                </a:tc>
              </a:tr>
              <a:tr h="230994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953814" y="2340867"/>
                <a:ext cx="4220643" cy="14773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.     30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1+20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2+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3=160</m:t>
                      </m:r>
                    </m:oMath>
                  </m:oMathPara>
                </a14:m>
                <a:endParaRPr lang="en-US" altLang="zh-CN" sz="2400" b="0" dirty="0" smtClean="0"/>
              </a:p>
              <a:p>
                <a:r>
                  <a:rPr lang="en-US" altLang="zh-CN" sz="2400" dirty="0" smtClean="0"/>
                  <a:t>              5x1+x2+x4=15</a:t>
                </a:r>
              </a:p>
              <a:p>
                <a:r>
                  <a:rPr lang="en-US" altLang="zh-CN" sz="2400" dirty="0" smtClean="0"/>
                  <a:t>               x1+x5=4</a:t>
                </a:r>
              </a:p>
              <a:p>
                <a:r>
                  <a:rPr lang="en-US" altLang="zh-CN" sz="2400" dirty="0" smtClean="0"/>
                  <a:t>               x1,,x2,x3,x4,x5&gt;=0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814" y="2340867"/>
                <a:ext cx="4220643" cy="1477328"/>
              </a:xfrm>
              <a:prstGeom prst="rect">
                <a:avLst/>
              </a:prstGeom>
              <a:blipFill rotWithShape="0">
                <a:blip r:embed="rId2"/>
                <a:stretch>
                  <a:fillRect r="-722" b="-115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矩形 7"/>
          <p:cNvSpPr/>
          <p:nvPr/>
        </p:nvSpPr>
        <p:spPr>
          <a:xfrm>
            <a:off x="7441324" y="2017986"/>
            <a:ext cx="3216166" cy="21230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0692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dirty="0" smtClean="0"/>
                  <a:t>基本解的确定</a:t>
                </a:r>
                <a:endParaRPr lang="en-US" altLang="zh-CN" dirty="0" smtClean="0"/>
              </a:p>
              <a:p>
                <a:pPr marL="457200" lvl="1" indent="0">
                  <a:lnSpc>
                    <a:spcPct val="150000"/>
                  </a:lnSpc>
                  <a:buNone/>
                </a:pPr>
                <a:r>
                  <a:rPr lang="zh-CN" altLang="en-US" dirty="0" smtClean="0"/>
                  <a:t>设</a:t>
                </a:r>
                <a:r>
                  <a:rPr lang="en-US" altLang="zh-CN" dirty="0" smtClean="0"/>
                  <a:t>B</a:t>
                </a:r>
                <a:r>
                  <a:rPr lang="zh-CN" altLang="en-US" dirty="0" smtClean="0"/>
                  <a:t>为一个基矩阵，</a:t>
                </a:r>
                <a:r>
                  <a:rPr lang="en-US" altLang="zh-CN" dirty="0" smtClean="0"/>
                  <a:t>X</a:t>
                </a:r>
                <a:r>
                  <a:rPr lang="en-US" altLang="zh-CN" baseline="-25000" dirty="0" smtClean="0"/>
                  <a:t>B</a:t>
                </a:r>
                <a:r>
                  <a:rPr lang="zh-CN" altLang="en-US" dirty="0" smtClean="0"/>
                  <a:t>为对应的基变量，</a:t>
                </a:r>
                <a:r>
                  <a:rPr lang="en-US" altLang="zh-CN" dirty="0" smtClean="0"/>
                  <a:t>N</a:t>
                </a:r>
                <a:r>
                  <a:rPr lang="zh-CN" altLang="en-US" dirty="0" smtClean="0"/>
                  <a:t>为非基矩阵，</a:t>
                </a:r>
                <a:r>
                  <a:rPr lang="en-US" altLang="zh-CN" dirty="0" smtClean="0"/>
                  <a:t>X</a:t>
                </a:r>
                <a:r>
                  <a:rPr lang="en-US" altLang="zh-CN" baseline="-25000" dirty="0" smtClean="0"/>
                  <a:t>N</a:t>
                </a:r>
                <a:r>
                  <a:rPr lang="zh-CN" altLang="en-US" dirty="0" smtClean="0"/>
                  <a:t>为对应的非基变量，那</a:t>
                </a:r>
                <a:r>
                  <a:rPr lang="en-US" altLang="zh-CN" dirty="0" smtClean="0"/>
                  <a:t>Ax=b</a:t>
                </a:r>
                <a:r>
                  <a:rPr lang="zh-CN" altLang="en-US" dirty="0" smtClean="0"/>
                  <a:t>可以改写成：</a:t>
                </a:r>
                <a:r>
                  <a:rPr lang="en-US" altLang="zh-CN" b="1" dirty="0" smtClean="0">
                    <a:solidFill>
                      <a:srgbClr val="0070C0"/>
                    </a:solidFill>
                  </a:rPr>
                  <a:t>BX</a:t>
                </a:r>
                <a:r>
                  <a:rPr lang="en-US" altLang="zh-CN" b="1" baseline="-25000" dirty="0" smtClean="0">
                    <a:solidFill>
                      <a:srgbClr val="0070C0"/>
                    </a:solidFill>
                  </a:rPr>
                  <a:t>B</a:t>
                </a:r>
                <a:r>
                  <a:rPr lang="en-US" altLang="zh-CN" b="1" dirty="0" smtClean="0">
                    <a:solidFill>
                      <a:srgbClr val="0070C0"/>
                    </a:solidFill>
                  </a:rPr>
                  <a:t>+NX</a:t>
                </a:r>
                <a:r>
                  <a:rPr lang="en-US" altLang="zh-CN" b="1" baseline="-25000" dirty="0" smtClean="0">
                    <a:solidFill>
                      <a:srgbClr val="0070C0"/>
                    </a:solidFill>
                  </a:rPr>
                  <a:t>N</a:t>
                </a:r>
                <a:r>
                  <a:rPr lang="en-US" altLang="zh-CN" b="1" dirty="0" smtClean="0">
                    <a:solidFill>
                      <a:srgbClr val="0070C0"/>
                    </a:solidFill>
                  </a:rPr>
                  <a:t>=b</a:t>
                </a:r>
              </a:p>
              <a:p>
                <a:pPr marL="457200" lvl="1" indent="0">
                  <a:lnSpc>
                    <a:spcPct val="150000"/>
                  </a:lnSpc>
                  <a:buNone/>
                </a:pPr>
                <a:endParaRPr lang="en-US" altLang="zh-CN" b="1" dirty="0">
                  <a:solidFill>
                    <a:srgbClr val="0070C0"/>
                  </a:solidFill>
                </a:endParaRPr>
              </a:p>
              <a:p>
                <a:pPr marL="457200" lvl="1" indent="0">
                  <a:lnSpc>
                    <a:spcPct val="150000"/>
                  </a:lnSpc>
                  <a:buNone/>
                </a:pPr>
                <a:endParaRPr lang="en-US" altLang="zh-CN" b="1" dirty="0" smtClean="0">
                  <a:solidFill>
                    <a:srgbClr val="0070C0"/>
                  </a:solidFill>
                </a:endParaRPr>
              </a:p>
              <a:p>
                <a:pPr marL="457200" lvl="1" indent="0">
                  <a:lnSpc>
                    <a:spcPct val="150000"/>
                  </a:lnSpc>
                  <a:buNone/>
                </a:pPr>
                <a:r>
                  <a:rPr lang="zh-CN" altLang="en-US" dirty="0" smtClean="0"/>
                  <a:t>令非基变量</a:t>
                </a:r>
                <a:r>
                  <a:rPr lang="en-US" altLang="zh-CN" dirty="0" smtClean="0"/>
                  <a:t>X</a:t>
                </a:r>
                <a:r>
                  <a:rPr lang="en-US" altLang="zh-CN" baseline="-25000" dirty="0" smtClean="0"/>
                  <a:t>N</a:t>
                </a:r>
                <a:r>
                  <a:rPr lang="en-US" altLang="zh-CN" dirty="0" smtClean="0"/>
                  <a:t>=0,</a:t>
                </a:r>
                <a:r>
                  <a:rPr lang="zh-CN" altLang="en-US" dirty="0" smtClean="0"/>
                  <a:t>则基变量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i="1" baseline="-2500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altLang="zh-CN" i="1" baseline="1400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i="1" baseline="3000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zh-CN" altLang="en-US" dirty="0" smtClean="0"/>
                  <a:t>，故</a:t>
                </a:r>
                <a:endParaRPr lang="en-US" altLang="zh-CN" dirty="0" smtClean="0"/>
              </a:p>
              <a:p>
                <a:pPr marL="457200" lvl="1" indent="0">
                  <a:lnSpc>
                    <a:spcPct val="150000"/>
                  </a:lnSpc>
                  <a:buNone/>
                </a:pPr>
                <a:r>
                  <a:rPr lang="zh-CN" altLang="en-US" dirty="0" smtClean="0"/>
                  <a:t>就是关于基</a:t>
                </a:r>
                <a:r>
                  <a:rPr lang="en-US" altLang="zh-CN" dirty="0" smtClean="0"/>
                  <a:t>B</a:t>
                </a:r>
                <a:r>
                  <a:rPr lang="zh-CN" altLang="en-US" dirty="0" smtClean="0"/>
                  <a:t>的一个基本解。</a:t>
                </a:r>
                <a:endParaRPr lang="en-US" altLang="zh-CN" dirty="0" smtClean="0"/>
              </a:p>
              <a:p>
                <a:pPr>
                  <a:lnSpc>
                    <a:spcPct val="150000"/>
                  </a:lnSpc>
                </a:pPr>
                <a:r>
                  <a:rPr lang="zh-CN" altLang="en-US" dirty="0" smtClean="0"/>
                  <a:t>定义</a:t>
                </a:r>
                <a:r>
                  <a:rPr lang="en-US" altLang="zh-CN" dirty="0" smtClean="0"/>
                  <a:t>5  </a:t>
                </a:r>
                <a:r>
                  <a:rPr lang="zh-CN" altLang="en-US" dirty="0" smtClean="0"/>
                  <a:t>满足非负条件</a:t>
                </a:r>
                <a:r>
                  <a:rPr lang="en-US" altLang="zh-CN" dirty="0" smtClean="0"/>
                  <a:t>x&gt;=0</a:t>
                </a:r>
                <a:r>
                  <a:rPr lang="zh-CN" altLang="en-US" dirty="0" smtClean="0"/>
                  <a:t>的基本解称为</a:t>
                </a:r>
                <a:r>
                  <a:rPr lang="zh-CN" altLang="en-US" b="1" dirty="0" smtClean="0">
                    <a:solidFill>
                      <a:srgbClr val="0070C0"/>
                    </a:solidFill>
                  </a:rPr>
                  <a:t>基本可行解</a:t>
                </a:r>
                <a:r>
                  <a:rPr lang="zh-CN" altLang="en-US" dirty="0" smtClean="0"/>
                  <a:t>。</a:t>
                </a:r>
                <a:r>
                  <a:rPr lang="en-US" altLang="zh-CN" dirty="0"/>
                  <a:t/>
                </a:r>
                <a:br>
                  <a:rPr lang="en-US" altLang="zh-CN" dirty="0"/>
                </a:br>
                <a:endParaRPr lang="en-US" altLang="zh-CN" dirty="0" smtClean="0"/>
              </a:p>
              <a:p>
                <a:pPr marL="457200" lvl="1" indent="0">
                  <a:lnSpc>
                    <a:spcPct val="150000"/>
                  </a:lnSpc>
                  <a:buNone/>
                </a:pPr>
                <a:endParaRPr lang="zh-CN" altLang="en-US" dirty="0"/>
              </a:p>
            </p:txBody>
          </p:sp>
        </mc:Choice>
        <mc:Fallback xmlns=""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8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线性规划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3308874" y="2673408"/>
                <a:ext cx="308930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altLang="zh-CN" b="0" i="1" baseline="1400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b="0" i="1" baseline="30000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𝐵𝑋</m:t>
                      </m:r>
                      <m:r>
                        <a:rPr lang="en-US" altLang="zh-CN" b="0" i="1" baseline="-25000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altLang="zh-CN" b="0" i="1" baseline="1400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b="0" i="1" baseline="30000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𝑁𝑋</m:t>
                      </m:r>
                      <m:r>
                        <a:rPr lang="en-US" altLang="zh-CN" b="0" i="1" baseline="-25000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altLang="zh-CN" b="0" i="1" baseline="1400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b="0" i="1" baseline="30000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8874" y="2673408"/>
                <a:ext cx="3089307" cy="276999"/>
              </a:xfrm>
              <a:prstGeom prst="rect">
                <a:avLst/>
              </a:prstGeom>
              <a:blipFill rotWithShape="0">
                <a:blip r:embed="rId3"/>
                <a:stretch>
                  <a:fillRect b="-155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3392958" y="3186877"/>
                <a:ext cx="237456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zh-CN" b="0" i="1" baseline="-25000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altLang="zh-CN" b="0" i="1" baseline="1400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b="0" i="1" baseline="30000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altLang="zh-CN" i="1" baseline="1400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i="1" baseline="3000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𝑁𝑋</m:t>
                      </m:r>
                      <m:r>
                        <a:rPr lang="en-US" altLang="zh-CN" i="1" baseline="-25000"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2958" y="3186877"/>
                <a:ext cx="2374561" cy="276999"/>
              </a:xfrm>
              <a:prstGeom prst="rect">
                <a:avLst/>
              </a:prstGeom>
              <a:blipFill rotWithShape="0">
                <a:blip r:embed="rId4"/>
                <a:stretch>
                  <a:fillRect l="-2057" r="-771" b="-155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6681961" y="3570907"/>
                <a:ext cx="3680871" cy="62318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altLang="zh-CN" sz="2400" b="0" i="1" baseline="-25000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altLang="zh-CN" sz="2400" b="0" i="1" baseline="-25000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  <m:r>
                                  <a:rPr lang="en-US" altLang="zh-CN" sz="2400" b="0" i="1" baseline="1400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sz="2400" b="0" i="1" baseline="3000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1961" y="3570907"/>
                <a:ext cx="3680871" cy="623184"/>
              </a:xfrm>
              <a:prstGeom prst="rect">
                <a:avLst/>
              </a:prstGeom>
              <a:blipFill rotWithShape="0">
                <a:blip r:embed="rId5"/>
                <a:stretch>
                  <a:fillRect b="-1078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29153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4" grpId="0"/>
      <p:bldP spid="5" grpId="0"/>
      <p:bldP spid="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zh-CN" altLang="en-US" dirty="0" smtClean="0"/>
                  <a:t>例：求下列方程组的所有基本解，基本可行解</a:t>
                </a:r>
                <a:endParaRPr lang="en-US" altLang="zh-CN" dirty="0" smtClean="0"/>
              </a:p>
              <a:p>
                <a:endParaRPr lang="en-US" altLang="zh-CN" dirty="0"/>
              </a:p>
              <a:p>
                <a:endParaRPr lang="en-US" altLang="zh-CN" dirty="0" smtClean="0"/>
              </a:p>
              <a:p>
                <a:pPr marL="0" indent="0">
                  <a:buNone/>
                </a:pPr>
                <a:r>
                  <a:rPr lang="en-US" altLang="zh-CN" sz="2400" dirty="0"/>
                  <a:t> </a:t>
                </a:r>
                <a:r>
                  <a:rPr lang="en-US" altLang="zh-CN" sz="2400" dirty="0" smtClean="0"/>
                  <a:t>  </a:t>
                </a:r>
                <a:r>
                  <a:rPr lang="zh-CN" altLang="en-US" sz="2400" dirty="0" smtClean="0"/>
                  <a:t>解：化为标准形式</a:t>
                </a:r>
                <a:endParaRPr lang="en-US" altLang="zh-CN" sz="240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1+2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2+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3         =8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             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2         +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4=2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zh-CN" sz="2400" dirty="0" smtClean="0"/>
              </a:p>
              <a:p>
                <a:endParaRPr lang="en-US" altLang="zh-CN" dirty="0" smtClean="0"/>
              </a:p>
              <a:p>
                <a:pPr marL="457200" lvl="1" indent="0">
                  <a:buNone/>
                </a:pPr>
                <a:r>
                  <a:rPr lang="zh-CN" altLang="en-US" dirty="0" smtClean="0"/>
                  <a:t>系数矩阵</a:t>
                </a:r>
                <a:r>
                  <a:rPr lang="en-US" altLang="zh-CN" dirty="0" smtClean="0"/>
                  <a:t>A=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0 </m:t>
                              </m:r>
                            </m:e>
                          </m:mr>
                        </m:m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 2 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 1</m:t>
                              </m:r>
                            </m:e>
                          </m:mr>
                        </m:m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1 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 0</m:t>
                              </m:r>
                            </m:e>
                          </m:mr>
                        </m:m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 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zh-CN" dirty="0" smtClean="0"/>
                  <a:t>=(p1,p2,p3,p4)</a:t>
                </a:r>
                <a:endParaRPr lang="en-US" altLang="zh-CN" dirty="0"/>
              </a:p>
              <a:p>
                <a:pPr marL="457200" lvl="1" indent="0">
                  <a:buNone/>
                </a:pPr>
                <a:endParaRPr lang="en-US" altLang="zh-CN" dirty="0" smtClean="0"/>
              </a:p>
              <a:p>
                <a:pPr marL="457200" lvl="1" indent="0">
                  <a:buNone/>
                </a:pPr>
                <a:r>
                  <a:rPr lang="zh-CN" altLang="en-US" dirty="0" smtClean="0"/>
                  <a:t>设</a:t>
                </a:r>
                <a:r>
                  <a:rPr lang="en-US" altLang="zh-CN" dirty="0" smtClean="0"/>
                  <a:t>B1=</a:t>
                </a:r>
                <a:r>
                  <a:rPr lang="zh-CN" altLang="en-US" dirty="0" smtClean="0"/>
                  <a:t>（</a:t>
                </a:r>
                <a:r>
                  <a:rPr lang="en-US" altLang="zh-CN" dirty="0" smtClean="0"/>
                  <a:t>p1,p2</a:t>
                </a:r>
                <a:r>
                  <a:rPr lang="zh-CN" altLang="en-US" dirty="0" smtClean="0"/>
                  <a:t>）</a:t>
                </a:r>
                <a:r>
                  <a:rPr lang="en-US" altLang="zh-CN" dirty="0" smtClean="0"/>
                  <a:t>=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zh-CN" dirty="0" smtClean="0"/>
                  <a:t>,</a:t>
                </a:r>
                <a:r>
                  <a:rPr lang="zh-CN" altLang="en-US" dirty="0" smtClean="0"/>
                  <a:t>则基变量为</a:t>
                </a:r>
                <a:r>
                  <a:rPr lang="en-US" altLang="zh-CN" dirty="0" smtClean="0"/>
                  <a:t>x1,x2</a:t>
                </a:r>
                <a:r>
                  <a:rPr lang="zh-CN" altLang="en-US" dirty="0" smtClean="0"/>
                  <a:t>，非基变量为</a:t>
                </a:r>
                <a:r>
                  <a:rPr lang="en-US" altLang="zh-CN" dirty="0" smtClean="0"/>
                  <a:t>x3,x4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84" t="-23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线性规划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4335517" y="1313792"/>
                <a:ext cx="1823545" cy="7386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1+2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2≤8</m:t>
                      </m:r>
                    </m:oMath>
                  </m:oMathPara>
                </a14:m>
                <a:endParaRPr lang="en-US" altLang="zh-CN" sz="2400" b="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2≤2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5517" y="1313792"/>
                <a:ext cx="1823545" cy="738664"/>
              </a:xfrm>
              <a:prstGeom prst="rect">
                <a:avLst/>
              </a:prstGeom>
              <a:blipFill rotWithShape="0">
                <a:blip r:embed="rId3"/>
                <a:stretch>
                  <a:fillRect l="-4013" r="-4348" b="-495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4586099" y="5538087"/>
                <a:ext cx="3019801" cy="9161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1+2</m:t>
                                </m:r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2=8−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             </m:t>
                                </m:r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2 =2−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6099" y="5538087"/>
                <a:ext cx="3019801" cy="91614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47738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endParaRPr lang="en-US" altLang="zh-CN" dirty="0" smtClean="0"/>
          </a:p>
          <a:p>
            <a:pPr>
              <a:lnSpc>
                <a:spcPct val="150000"/>
              </a:lnSpc>
            </a:pP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zh-CN" altLang="en-US" dirty="0" smtClean="0"/>
              <a:t>设</a:t>
            </a:r>
            <a:r>
              <a:rPr lang="en-US" altLang="zh-CN" dirty="0" smtClean="0"/>
              <a:t>B2=(p1,p3)=          ,</a:t>
            </a:r>
            <a:r>
              <a:rPr lang="zh-CN" altLang="en-US" dirty="0" smtClean="0"/>
              <a:t>因</a:t>
            </a:r>
            <a:r>
              <a:rPr lang="en-US" altLang="zh-CN" dirty="0" err="1" smtClean="0"/>
              <a:t>det</a:t>
            </a:r>
            <a:r>
              <a:rPr lang="en-US" altLang="zh-CN" dirty="0" smtClean="0"/>
              <a:t>(B2)=0,</a:t>
            </a:r>
            <a:r>
              <a:rPr lang="zh-CN" altLang="en-US" dirty="0" smtClean="0"/>
              <a:t>故不可逆，故</a:t>
            </a:r>
            <a:r>
              <a:rPr lang="en-US" altLang="zh-CN" dirty="0" smtClean="0"/>
              <a:t>B2</a:t>
            </a:r>
            <a:r>
              <a:rPr lang="zh-CN" altLang="en-US" dirty="0" smtClean="0"/>
              <a:t>不能构成基。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zh-CN" altLang="en-US" dirty="0"/>
              <a:t>设</a:t>
            </a:r>
            <a:r>
              <a:rPr lang="en-US" altLang="zh-CN" dirty="0" smtClean="0"/>
              <a:t>B3=(p1,p4)=          </a:t>
            </a:r>
            <a:r>
              <a:rPr lang="zh-CN" altLang="en-US" dirty="0" smtClean="0"/>
              <a:t>，则</a:t>
            </a:r>
            <a:r>
              <a:rPr lang="en-US" altLang="zh-CN" dirty="0" smtClean="0"/>
              <a:t>B3</a:t>
            </a:r>
            <a:r>
              <a:rPr lang="zh-CN" altLang="en-US" dirty="0" smtClean="0"/>
              <a:t>是一个基，则</a:t>
            </a:r>
            <a:r>
              <a:rPr lang="en-US" altLang="zh-CN" dirty="0" smtClean="0"/>
              <a:t>x1,x4</a:t>
            </a:r>
            <a:r>
              <a:rPr lang="zh-CN" altLang="en-US" dirty="0" smtClean="0"/>
              <a:t>是相应的基变量，而</a:t>
            </a:r>
            <a:r>
              <a:rPr lang="en-US" altLang="zh-CN" dirty="0" smtClean="0"/>
              <a:t>x3,x2</a:t>
            </a:r>
            <a:r>
              <a:rPr lang="zh-CN" altLang="en-US" dirty="0" smtClean="0"/>
              <a:t>是非基变量，故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 smtClean="0"/>
              <a:t>……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线性规划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1359423" y="882005"/>
                <a:ext cx="3019801" cy="9161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1+2</m:t>
                                </m:r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2=8−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             </m:t>
                                </m:r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2 =2−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9423" y="882005"/>
                <a:ext cx="3019801" cy="91614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本框 4"/>
          <p:cNvSpPr txBox="1"/>
          <p:nvPr/>
        </p:nvSpPr>
        <p:spPr>
          <a:xfrm>
            <a:off x="4548054" y="739914"/>
            <a:ext cx="706635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/>
              <a:t>令</a:t>
            </a:r>
            <a:r>
              <a:rPr lang="en-US" altLang="zh-CN" sz="2400" dirty="0" smtClean="0"/>
              <a:t>x3=x4=0,</a:t>
            </a:r>
            <a:r>
              <a:rPr lang="zh-CN" altLang="en-US" sz="2400" dirty="0" smtClean="0"/>
              <a:t>得</a:t>
            </a:r>
            <a:r>
              <a:rPr lang="en-US" altLang="zh-CN" sz="2400" dirty="0" smtClean="0"/>
              <a:t>x1=4,x2=2,</a:t>
            </a:r>
            <a:r>
              <a:rPr lang="zh-CN" altLang="en-US" sz="2400" dirty="0" smtClean="0"/>
              <a:t>故</a:t>
            </a:r>
            <a:r>
              <a:rPr lang="zh-CN" altLang="en-US" sz="2400" dirty="0" smtClean="0">
                <a:solidFill>
                  <a:srgbClr val="0070C0"/>
                </a:solidFill>
              </a:rPr>
              <a:t>基本解</a:t>
            </a:r>
            <a:r>
              <a:rPr lang="zh-CN" altLang="en-US" sz="2400" dirty="0" smtClean="0"/>
              <a:t>为（</a:t>
            </a:r>
            <a:r>
              <a:rPr lang="en-US" altLang="zh-CN" sz="2400" dirty="0" smtClean="0"/>
              <a:t>4</a:t>
            </a:r>
            <a:r>
              <a:rPr lang="zh-CN" altLang="en-US" sz="2400" dirty="0" smtClean="0"/>
              <a:t>，</a:t>
            </a:r>
            <a:r>
              <a:rPr lang="en-US" altLang="zh-CN" sz="2400" dirty="0" smtClean="0"/>
              <a:t>2</a:t>
            </a:r>
            <a:r>
              <a:rPr lang="zh-CN" altLang="en-US" sz="2400" dirty="0" smtClean="0"/>
              <a:t>，</a:t>
            </a:r>
            <a:r>
              <a:rPr lang="en-US" altLang="zh-CN" sz="2400" dirty="0" smtClean="0"/>
              <a:t>0</a:t>
            </a:r>
            <a:r>
              <a:rPr lang="zh-CN" altLang="en-US" sz="2400" dirty="0" smtClean="0"/>
              <a:t>，</a:t>
            </a:r>
            <a:r>
              <a:rPr lang="en-US" altLang="zh-CN" sz="2400" dirty="0" smtClean="0"/>
              <a:t>0</a:t>
            </a:r>
            <a:r>
              <a:rPr lang="zh-CN" altLang="en-US" sz="2400" dirty="0" smtClean="0"/>
              <a:t>）</a:t>
            </a:r>
            <a:r>
              <a:rPr lang="en-US" altLang="zh-CN" sz="2400" baseline="30000" dirty="0" smtClean="0"/>
              <a:t>T</a:t>
            </a:r>
          </a:p>
          <a:p>
            <a:pPr>
              <a:lnSpc>
                <a:spcPct val="150000"/>
              </a:lnSpc>
            </a:pPr>
            <a:r>
              <a:rPr lang="zh-CN" altLang="en-US" sz="2400" dirty="0" smtClean="0"/>
              <a:t>也是</a:t>
            </a:r>
            <a:r>
              <a:rPr lang="zh-CN" altLang="en-US" sz="2400" b="1" dirty="0" smtClean="0">
                <a:solidFill>
                  <a:srgbClr val="0070C0"/>
                </a:solidFill>
              </a:rPr>
              <a:t>基本可行解</a:t>
            </a:r>
            <a:endParaRPr lang="zh-CN" altLang="en-US" sz="2400" b="1" baseline="30000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3284411" y="2346617"/>
                <a:ext cx="893513" cy="5542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4411" y="2346617"/>
                <a:ext cx="893513" cy="55425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3284410" y="3111385"/>
                <a:ext cx="893513" cy="5542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4410" y="3111385"/>
                <a:ext cx="893513" cy="55425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1313532" y="4463227"/>
                <a:ext cx="3019801" cy="9161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1=8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2−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             </m:t>
                                </m:r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=2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3532" y="4463227"/>
                <a:ext cx="3019801" cy="916148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本框 8"/>
          <p:cNvSpPr txBox="1"/>
          <p:nvPr/>
        </p:nvSpPr>
        <p:spPr>
          <a:xfrm>
            <a:off x="4548054" y="4463227"/>
            <a:ext cx="706635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/>
              <a:t>令</a:t>
            </a:r>
            <a:r>
              <a:rPr lang="en-US" altLang="zh-CN" sz="2400" dirty="0" smtClean="0"/>
              <a:t>x3=x2=0,</a:t>
            </a:r>
            <a:r>
              <a:rPr lang="zh-CN" altLang="en-US" sz="2400" dirty="0" smtClean="0"/>
              <a:t>得</a:t>
            </a:r>
            <a:r>
              <a:rPr lang="en-US" altLang="zh-CN" sz="2400" dirty="0" smtClean="0"/>
              <a:t>x1=8,x4=2,</a:t>
            </a:r>
            <a:r>
              <a:rPr lang="zh-CN" altLang="en-US" sz="2400" dirty="0" smtClean="0"/>
              <a:t>故</a:t>
            </a:r>
            <a:r>
              <a:rPr lang="zh-CN" altLang="en-US" sz="2400" dirty="0" smtClean="0">
                <a:solidFill>
                  <a:srgbClr val="0070C0"/>
                </a:solidFill>
              </a:rPr>
              <a:t>基本解</a:t>
            </a:r>
            <a:r>
              <a:rPr lang="zh-CN" altLang="en-US" sz="2400" dirty="0" smtClean="0"/>
              <a:t>为（</a:t>
            </a:r>
            <a:r>
              <a:rPr lang="en-US" altLang="zh-CN" sz="2400" dirty="0" smtClean="0"/>
              <a:t>8</a:t>
            </a:r>
            <a:r>
              <a:rPr lang="zh-CN" altLang="en-US" sz="2400" dirty="0" smtClean="0"/>
              <a:t>，</a:t>
            </a:r>
            <a:r>
              <a:rPr lang="en-US" altLang="zh-CN" sz="2400" dirty="0" smtClean="0"/>
              <a:t>0</a:t>
            </a:r>
            <a:r>
              <a:rPr lang="zh-CN" altLang="en-US" sz="2400" dirty="0" smtClean="0"/>
              <a:t>，</a:t>
            </a:r>
            <a:r>
              <a:rPr lang="en-US" altLang="zh-CN" sz="2400" dirty="0" smtClean="0"/>
              <a:t>0</a:t>
            </a:r>
            <a:r>
              <a:rPr lang="zh-CN" altLang="en-US" sz="2400" dirty="0" smtClean="0"/>
              <a:t>，</a:t>
            </a:r>
            <a:r>
              <a:rPr lang="en-US" altLang="zh-CN" sz="2400" dirty="0" smtClean="0"/>
              <a:t>2</a:t>
            </a:r>
            <a:r>
              <a:rPr lang="zh-CN" altLang="en-US" sz="2400" dirty="0" smtClean="0"/>
              <a:t>）</a:t>
            </a:r>
            <a:r>
              <a:rPr lang="en-US" altLang="zh-CN" sz="2400" baseline="30000" dirty="0" smtClean="0"/>
              <a:t>T</a:t>
            </a:r>
          </a:p>
          <a:p>
            <a:pPr>
              <a:lnSpc>
                <a:spcPct val="150000"/>
              </a:lnSpc>
            </a:pPr>
            <a:r>
              <a:rPr lang="zh-CN" altLang="en-US" sz="2400" dirty="0" smtClean="0"/>
              <a:t>也是</a:t>
            </a:r>
            <a:r>
              <a:rPr lang="zh-CN" altLang="en-US" sz="2400" b="1" dirty="0" smtClean="0">
                <a:solidFill>
                  <a:srgbClr val="0070C0"/>
                </a:solidFill>
              </a:rPr>
              <a:t>基本可行解</a:t>
            </a:r>
            <a:endParaRPr lang="zh-CN" altLang="en-US" sz="2400" b="1" baseline="300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9661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5" grpId="0"/>
      <p:bldP spid="6" grpId="0" uiExpand="1"/>
      <p:bldP spid="7" grpId="0"/>
      <p:bldP spid="8" grpId="0"/>
      <p:bldP spid="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线性规划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l="3204"/>
          <a:stretch/>
        </p:blipFill>
        <p:spPr>
          <a:xfrm>
            <a:off x="1056744" y="837211"/>
            <a:ext cx="9514801" cy="5339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742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 smtClean="0"/>
              <a:t>设甲乙两种产品的产量分别为</a:t>
            </a:r>
            <a:r>
              <a:rPr lang="en-US" altLang="zh-CN" dirty="0" smtClean="0"/>
              <a:t>x1,x2:</a:t>
            </a:r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图解法的适用范围：两个决策变量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线性规划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l="12647" t="17014" r="7614"/>
          <a:stretch/>
        </p:blipFill>
        <p:spPr>
          <a:xfrm>
            <a:off x="1277233" y="1071596"/>
            <a:ext cx="3160871" cy="2678724"/>
          </a:xfrm>
          <a:prstGeom prst="rect">
            <a:avLst/>
          </a:prstGeom>
        </p:spPr>
      </p:pic>
      <p:grpSp>
        <p:nvGrpSpPr>
          <p:cNvPr id="23" name="组合 22"/>
          <p:cNvGrpSpPr/>
          <p:nvPr/>
        </p:nvGrpSpPr>
        <p:grpSpPr>
          <a:xfrm>
            <a:off x="6328064" y="2098964"/>
            <a:ext cx="4353791" cy="3449781"/>
            <a:chOff x="6328064" y="2098964"/>
            <a:chExt cx="4353791" cy="3449781"/>
          </a:xfrm>
        </p:grpSpPr>
        <p:sp>
          <p:nvSpPr>
            <p:cNvPr id="22" name="文本框 21"/>
            <p:cNvSpPr txBox="1"/>
            <p:nvPr/>
          </p:nvSpPr>
          <p:spPr>
            <a:xfrm>
              <a:off x="6573237" y="2286463"/>
              <a:ext cx="882241" cy="24006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800"/>
                </a:lnSpc>
              </a:pPr>
              <a:r>
                <a:rPr lang="en-US" altLang="zh-CN" dirty="0" smtClean="0"/>
                <a:t>400</a:t>
              </a:r>
            </a:p>
            <a:p>
              <a:pPr>
                <a:lnSpc>
                  <a:spcPts val="1800"/>
                </a:lnSpc>
              </a:pPr>
              <a:endParaRPr lang="en-US" altLang="zh-CN" dirty="0" smtClean="0"/>
            </a:p>
            <a:p>
              <a:pPr>
                <a:lnSpc>
                  <a:spcPts val="1800"/>
                </a:lnSpc>
              </a:pPr>
              <a:endParaRPr lang="en-US" altLang="zh-CN" dirty="0" smtClean="0"/>
            </a:p>
            <a:p>
              <a:pPr>
                <a:lnSpc>
                  <a:spcPts val="1800"/>
                </a:lnSpc>
              </a:pPr>
              <a:r>
                <a:rPr lang="en-US" altLang="zh-CN" dirty="0" smtClean="0"/>
                <a:t>300</a:t>
              </a:r>
            </a:p>
            <a:p>
              <a:pPr>
                <a:lnSpc>
                  <a:spcPts val="1800"/>
                </a:lnSpc>
              </a:pPr>
              <a:endParaRPr lang="en-US" altLang="zh-CN" dirty="0" smtClean="0"/>
            </a:p>
            <a:p>
              <a:pPr>
                <a:lnSpc>
                  <a:spcPts val="1800"/>
                </a:lnSpc>
              </a:pPr>
              <a:endParaRPr lang="en-US" altLang="zh-CN" dirty="0"/>
            </a:p>
            <a:p>
              <a:pPr>
                <a:lnSpc>
                  <a:spcPts val="1800"/>
                </a:lnSpc>
              </a:pPr>
              <a:r>
                <a:rPr lang="en-US" altLang="zh-CN" dirty="0" smtClean="0"/>
                <a:t>200</a:t>
              </a:r>
            </a:p>
            <a:p>
              <a:pPr>
                <a:lnSpc>
                  <a:spcPts val="1800"/>
                </a:lnSpc>
              </a:pPr>
              <a:endParaRPr lang="en-US" altLang="zh-CN" dirty="0" smtClean="0"/>
            </a:p>
            <a:p>
              <a:pPr>
                <a:lnSpc>
                  <a:spcPts val="1800"/>
                </a:lnSpc>
              </a:pPr>
              <a:endParaRPr lang="en-US" altLang="zh-CN" dirty="0" smtClean="0"/>
            </a:p>
            <a:p>
              <a:pPr>
                <a:lnSpc>
                  <a:spcPts val="1800"/>
                </a:lnSpc>
              </a:pPr>
              <a:r>
                <a:rPr lang="en-US" altLang="zh-CN" dirty="0" smtClean="0"/>
                <a:t>100</a:t>
              </a:r>
              <a:endParaRPr lang="zh-CN" altLang="en-US" dirty="0"/>
            </a:p>
          </p:txBody>
        </p:sp>
        <p:cxnSp>
          <p:nvCxnSpPr>
            <p:cNvPr id="7" name="直接箭头连接符 6"/>
            <p:cNvCxnSpPr/>
            <p:nvPr/>
          </p:nvCxnSpPr>
          <p:spPr>
            <a:xfrm>
              <a:off x="6328064" y="5049982"/>
              <a:ext cx="435379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箭头连接符 8"/>
            <p:cNvCxnSpPr/>
            <p:nvPr/>
          </p:nvCxnSpPr>
          <p:spPr>
            <a:xfrm flipV="1">
              <a:off x="7076209" y="2098964"/>
              <a:ext cx="0" cy="344978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/>
          </p:nvCxnSpPr>
          <p:spPr>
            <a:xfrm flipV="1">
              <a:off x="7751618" y="4925291"/>
              <a:ext cx="0" cy="1143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/>
          </p:nvCxnSpPr>
          <p:spPr>
            <a:xfrm flipV="1">
              <a:off x="9192491" y="4927023"/>
              <a:ext cx="0" cy="1143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/>
          </p:nvCxnSpPr>
          <p:spPr>
            <a:xfrm flipV="1">
              <a:off x="8518813" y="4932218"/>
              <a:ext cx="0" cy="1143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 flipV="1">
              <a:off x="9912928" y="4932219"/>
              <a:ext cx="0" cy="1143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>
              <a:off x="7076209" y="4488873"/>
              <a:ext cx="13508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>
              <a:off x="7072746" y="2428008"/>
              <a:ext cx="13508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>
              <a:off x="7072745" y="3084025"/>
              <a:ext cx="13508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>
              <a:off x="7071014" y="3823854"/>
              <a:ext cx="13508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文本框 19"/>
            <p:cNvSpPr txBox="1"/>
            <p:nvPr/>
          </p:nvSpPr>
          <p:spPr>
            <a:xfrm>
              <a:off x="7071014" y="5060374"/>
              <a:ext cx="32399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/>
                <a:t>0      100       200       300         400</a:t>
              </a:r>
              <a:endParaRPr lang="zh-CN" altLang="en-US" dirty="0"/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6780810" y="2773313"/>
            <a:ext cx="3535352" cy="2471727"/>
            <a:chOff x="6780810" y="2773313"/>
            <a:chExt cx="3535352" cy="2471727"/>
          </a:xfrm>
        </p:grpSpPr>
        <p:cxnSp>
          <p:nvCxnSpPr>
            <p:cNvPr id="25" name="直接连接符 24"/>
            <p:cNvCxnSpPr/>
            <p:nvPr/>
          </p:nvCxnSpPr>
          <p:spPr>
            <a:xfrm>
              <a:off x="6780810" y="2773313"/>
              <a:ext cx="2624447" cy="2471727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文本框 25"/>
            <p:cNvSpPr txBox="1"/>
            <p:nvPr/>
          </p:nvSpPr>
          <p:spPr>
            <a:xfrm>
              <a:off x="8966112" y="4518390"/>
              <a:ext cx="135005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b="1" dirty="0" smtClean="0"/>
                <a:t>X1+x2=300</a:t>
              </a:r>
              <a:endParaRPr lang="zh-CN" altLang="en-US" sz="2000" b="1" dirty="0"/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7014358" y="2286463"/>
            <a:ext cx="1830934" cy="2874116"/>
            <a:chOff x="7014358" y="2286463"/>
            <a:chExt cx="1830934" cy="2874116"/>
          </a:xfrm>
        </p:grpSpPr>
        <p:cxnSp>
          <p:nvCxnSpPr>
            <p:cNvPr id="29" name="直接连接符 28"/>
            <p:cNvCxnSpPr>
              <a:stCxn id="22" idx="0"/>
            </p:cNvCxnSpPr>
            <p:nvPr/>
          </p:nvCxnSpPr>
          <p:spPr>
            <a:xfrm>
              <a:off x="7014358" y="2286463"/>
              <a:ext cx="1593614" cy="2874116"/>
            </a:xfrm>
            <a:prstGeom prst="line">
              <a:avLst/>
            </a:prstGeom>
            <a:ln w="317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文本框 29"/>
            <p:cNvSpPr txBox="1"/>
            <p:nvPr/>
          </p:nvSpPr>
          <p:spPr>
            <a:xfrm>
              <a:off x="7365400" y="2316741"/>
              <a:ext cx="147989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b="1" dirty="0" smtClean="0">
                  <a:solidFill>
                    <a:srgbClr val="0070C0"/>
                  </a:solidFill>
                </a:rPr>
                <a:t>2X1+x2=400</a:t>
              </a:r>
              <a:endParaRPr lang="zh-CN" altLang="en-US" sz="2000" b="1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6573237" y="3447710"/>
            <a:ext cx="2783399" cy="451544"/>
            <a:chOff x="6573237" y="3447710"/>
            <a:chExt cx="2783399" cy="451544"/>
          </a:xfrm>
        </p:grpSpPr>
        <p:cxnSp>
          <p:nvCxnSpPr>
            <p:cNvPr id="33" name="直接连接符 32"/>
            <p:cNvCxnSpPr>
              <a:stCxn id="22" idx="1"/>
            </p:cNvCxnSpPr>
            <p:nvPr/>
          </p:nvCxnSpPr>
          <p:spPr>
            <a:xfrm flipV="1">
              <a:off x="6573237" y="3447710"/>
              <a:ext cx="2392875" cy="39082"/>
            </a:xfrm>
            <a:prstGeom prst="line">
              <a:avLst/>
            </a:prstGeom>
            <a:ln w="254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文本框 33"/>
            <p:cNvSpPr txBox="1"/>
            <p:nvPr/>
          </p:nvSpPr>
          <p:spPr>
            <a:xfrm>
              <a:off x="8405735" y="3499144"/>
              <a:ext cx="95090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b="1" smtClean="0">
                  <a:solidFill>
                    <a:srgbClr val="7030A0"/>
                  </a:solidFill>
                </a:rPr>
                <a:t>x2=250</a:t>
              </a:r>
              <a:endParaRPr lang="zh-CN" altLang="en-US" sz="2000" b="1" dirty="0">
                <a:solidFill>
                  <a:srgbClr val="7030A0"/>
                </a:solidFill>
              </a:endParaRPr>
            </a:p>
          </p:txBody>
        </p:sp>
      </p:grpSp>
      <p:cxnSp>
        <p:nvCxnSpPr>
          <p:cNvPr id="37" name="肘形连接符 36"/>
          <p:cNvCxnSpPr/>
          <p:nvPr/>
        </p:nvCxnSpPr>
        <p:spPr>
          <a:xfrm flipV="1">
            <a:off x="7071014" y="3485322"/>
            <a:ext cx="5647" cy="146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任意多边形 40"/>
          <p:cNvSpPr/>
          <p:nvPr/>
        </p:nvSpPr>
        <p:spPr>
          <a:xfrm>
            <a:off x="7063409" y="3485322"/>
            <a:ext cx="1484243" cy="1603513"/>
          </a:xfrm>
          <a:custGeom>
            <a:avLst/>
            <a:gdLst>
              <a:gd name="connsiteX0" fmla="*/ 0 w 1484243"/>
              <a:gd name="connsiteY0" fmla="*/ 0 h 1603513"/>
              <a:gd name="connsiteX1" fmla="*/ 437321 w 1484243"/>
              <a:gd name="connsiteY1" fmla="*/ 0 h 1603513"/>
              <a:gd name="connsiteX2" fmla="*/ 755374 w 1484243"/>
              <a:gd name="connsiteY2" fmla="*/ 265043 h 1603513"/>
              <a:gd name="connsiteX3" fmla="*/ 1484243 w 1484243"/>
              <a:gd name="connsiteY3" fmla="*/ 1603513 h 1603513"/>
              <a:gd name="connsiteX4" fmla="*/ 1444487 w 1484243"/>
              <a:gd name="connsiteY4" fmla="*/ 1550504 h 1603513"/>
              <a:gd name="connsiteX5" fmla="*/ 0 w 1484243"/>
              <a:gd name="connsiteY5" fmla="*/ 1577008 h 1603513"/>
              <a:gd name="connsiteX6" fmla="*/ 0 w 1484243"/>
              <a:gd name="connsiteY6" fmla="*/ 0 h 1603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84243" h="1603513">
                <a:moveTo>
                  <a:pt x="0" y="0"/>
                </a:moveTo>
                <a:lnTo>
                  <a:pt x="437321" y="0"/>
                </a:lnTo>
                <a:lnTo>
                  <a:pt x="755374" y="265043"/>
                </a:lnTo>
                <a:lnTo>
                  <a:pt x="1484243" y="1603513"/>
                </a:lnTo>
                <a:lnTo>
                  <a:pt x="1444487" y="1550504"/>
                </a:lnTo>
                <a:lnTo>
                  <a:pt x="0" y="157700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标注 41"/>
          <p:cNvSpPr/>
          <p:nvPr/>
        </p:nvSpPr>
        <p:spPr>
          <a:xfrm>
            <a:off x="9273280" y="867819"/>
            <a:ext cx="2080520" cy="1084838"/>
          </a:xfrm>
          <a:prstGeom prst="wedgeRectCallout">
            <a:avLst>
              <a:gd name="adj1" fmla="val -116588"/>
              <a:gd name="adj2" fmla="val 255999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solidFill>
                  <a:schemeClr val="tx1"/>
                </a:solidFill>
              </a:rPr>
              <a:t>可行解域</a:t>
            </a:r>
            <a:r>
              <a:rPr lang="en-US" altLang="zh-CN" sz="2400" dirty="0" smtClean="0">
                <a:solidFill>
                  <a:schemeClr val="tx1"/>
                </a:solidFill>
              </a:rPr>
              <a:t>OABCD</a:t>
            </a:r>
            <a:endParaRPr lang="zh-CN" altLang="en-US" sz="2400" dirty="0">
              <a:solidFill>
                <a:schemeClr val="tx1"/>
              </a:solidFill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6626081" y="2957003"/>
            <a:ext cx="2193229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zh-CN" sz="2000" b="1" dirty="0" smtClean="0">
              <a:solidFill>
                <a:srgbClr val="C00000"/>
              </a:solidFill>
            </a:endParaRPr>
          </a:p>
          <a:p>
            <a:r>
              <a:rPr lang="en-US" altLang="zh-CN" sz="2000" b="1" dirty="0" smtClean="0">
                <a:solidFill>
                  <a:srgbClr val="C00000"/>
                </a:solidFill>
              </a:rPr>
              <a:t>   A     B</a:t>
            </a:r>
          </a:p>
          <a:p>
            <a:r>
              <a:rPr lang="en-US" altLang="zh-CN" sz="2000" b="1" dirty="0" smtClean="0">
                <a:solidFill>
                  <a:srgbClr val="C00000"/>
                </a:solidFill>
              </a:rPr>
              <a:t>               C</a:t>
            </a:r>
          </a:p>
          <a:p>
            <a:endParaRPr lang="en-US" altLang="zh-CN" sz="2000" b="1" dirty="0" smtClean="0">
              <a:solidFill>
                <a:srgbClr val="C00000"/>
              </a:solidFill>
            </a:endParaRPr>
          </a:p>
          <a:p>
            <a:endParaRPr lang="en-US" altLang="zh-CN" sz="2000" b="1" dirty="0" smtClean="0">
              <a:solidFill>
                <a:srgbClr val="C00000"/>
              </a:solidFill>
            </a:endParaRPr>
          </a:p>
          <a:p>
            <a:r>
              <a:rPr lang="en-US" altLang="zh-CN" sz="2000" b="1" dirty="0" smtClean="0">
                <a:solidFill>
                  <a:srgbClr val="C00000"/>
                </a:solidFill>
              </a:rPr>
              <a:t>  </a:t>
            </a:r>
          </a:p>
          <a:p>
            <a:r>
              <a:rPr lang="en-US" altLang="zh-CN" sz="2000" b="1" dirty="0" smtClean="0">
                <a:solidFill>
                  <a:srgbClr val="C00000"/>
                </a:solidFill>
              </a:rPr>
              <a:t>   O                          D</a:t>
            </a:r>
            <a:endParaRPr lang="zh-CN" altLang="en-US" sz="2000" b="1" dirty="0">
              <a:solidFill>
                <a:srgbClr val="C00000"/>
              </a:solidFill>
            </a:endParaRPr>
          </a:p>
        </p:txBody>
      </p:sp>
      <p:grpSp>
        <p:nvGrpSpPr>
          <p:cNvPr id="50" name="组合 49"/>
          <p:cNvGrpSpPr/>
          <p:nvPr/>
        </p:nvGrpSpPr>
        <p:grpSpPr>
          <a:xfrm>
            <a:off x="5976730" y="4634141"/>
            <a:ext cx="3364294" cy="1364701"/>
            <a:chOff x="5976730" y="4634141"/>
            <a:chExt cx="3364294" cy="1364701"/>
          </a:xfrm>
        </p:grpSpPr>
        <p:cxnSp>
          <p:nvCxnSpPr>
            <p:cNvPr id="45" name="直接连接符 44"/>
            <p:cNvCxnSpPr/>
            <p:nvPr/>
          </p:nvCxnSpPr>
          <p:spPr>
            <a:xfrm>
              <a:off x="5976730" y="4634141"/>
              <a:ext cx="2321793" cy="906693"/>
            </a:xfrm>
            <a:prstGeom prst="line">
              <a:avLst/>
            </a:prstGeom>
            <a:ln w="4127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文本框 48"/>
            <p:cNvSpPr txBox="1"/>
            <p:nvPr/>
          </p:nvSpPr>
          <p:spPr>
            <a:xfrm>
              <a:off x="7601445" y="5598732"/>
              <a:ext cx="173957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b="1" dirty="0" smtClean="0">
                  <a:solidFill>
                    <a:srgbClr val="FF0000"/>
                  </a:solidFill>
                </a:rPr>
                <a:t>50X1+100x2=0</a:t>
              </a:r>
              <a:endParaRPr lang="zh-CN" altLang="en-US" sz="2000" b="1" dirty="0">
                <a:solidFill>
                  <a:srgbClr val="FF0000"/>
                </a:solidFill>
              </a:endParaRPr>
            </a:p>
          </p:txBody>
        </p:sp>
      </p:grpSp>
      <p:cxnSp>
        <p:nvCxnSpPr>
          <p:cNvPr id="51" name="直接连接符 50"/>
          <p:cNvCxnSpPr/>
          <p:nvPr/>
        </p:nvCxnSpPr>
        <p:spPr>
          <a:xfrm>
            <a:off x="6591512" y="3103287"/>
            <a:ext cx="2268949" cy="930413"/>
          </a:xfrm>
          <a:prstGeom prst="line">
            <a:avLst/>
          </a:prstGeom>
          <a:ln w="412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圆角矩形标注 51"/>
          <p:cNvSpPr/>
          <p:nvPr/>
        </p:nvSpPr>
        <p:spPr>
          <a:xfrm>
            <a:off x="3880253" y="2316741"/>
            <a:ext cx="1907483" cy="780613"/>
          </a:xfrm>
          <a:prstGeom prst="wedgeRoundRectCallout">
            <a:avLst>
              <a:gd name="adj1" fmla="val 137657"/>
              <a:gd name="adj2" fmla="val 96647"/>
              <a:gd name="adj3" fmla="val 16667"/>
            </a:avLst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solidFill>
                  <a:schemeClr val="tx1"/>
                </a:solidFill>
              </a:rPr>
              <a:t>最优解</a:t>
            </a:r>
            <a:r>
              <a:rPr lang="en-US" altLang="zh-CN" sz="2400" dirty="0" smtClean="0">
                <a:solidFill>
                  <a:schemeClr val="tx1"/>
                </a:solidFill>
              </a:rPr>
              <a:t>B</a:t>
            </a:r>
            <a:r>
              <a:rPr lang="zh-CN" altLang="en-US" sz="2400" dirty="0" smtClean="0">
                <a:solidFill>
                  <a:schemeClr val="tx1"/>
                </a:solidFill>
              </a:rPr>
              <a:t>点（</a:t>
            </a:r>
            <a:r>
              <a:rPr lang="en-US" altLang="zh-CN" sz="2400" dirty="0" smtClean="0">
                <a:solidFill>
                  <a:schemeClr val="tx1"/>
                </a:solidFill>
              </a:rPr>
              <a:t>50</a:t>
            </a:r>
            <a:r>
              <a:rPr lang="zh-CN" altLang="en-US" sz="2400" dirty="0" smtClean="0">
                <a:solidFill>
                  <a:schemeClr val="tx1"/>
                </a:solidFill>
              </a:rPr>
              <a:t>，</a:t>
            </a:r>
            <a:r>
              <a:rPr lang="en-US" altLang="zh-CN" sz="2400" dirty="0" smtClean="0">
                <a:solidFill>
                  <a:schemeClr val="tx1"/>
                </a:solidFill>
              </a:rPr>
              <a:t>250</a:t>
            </a:r>
            <a:r>
              <a:rPr lang="zh-CN" altLang="en-US" sz="2400" dirty="0" smtClean="0">
                <a:solidFill>
                  <a:schemeClr val="tx1"/>
                </a:solidFill>
              </a:rPr>
              <a:t>）</a:t>
            </a:r>
            <a:endParaRPr lang="zh-CN" altLang="en-US" sz="2400" dirty="0">
              <a:solidFill>
                <a:schemeClr val="tx1"/>
              </a:solidFill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7594071" y="1506803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 smtClean="0"/>
              <a:t>图解法</a:t>
            </a:r>
            <a:endParaRPr lang="zh-CN" altLang="en-US" sz="2400" b="1" dirty="0"/>
          </a:p>
        </p:txBody>
      </p:sp>
      <p:sp>
        <p:nvSpPr>
          <p:cNvPr id="5" name="文本框 4"/>
          <p:cNvSpPr txBox="1"/>
          <p:nvPr/>
        </p:nvSpPr>
        <p:spPr>
          <a:xfrm>
            <a:off x="1288794" y="3782112"/>
            <a:ext cx="4459875" cy="1477328"/>
          </a:xfrm>
          <a:prstGeom prst="rect">
            <a:avLst/>
          </a:prstGeom>
          <a:solidFill>
            <a:srgbClr val="FF0000">
              <a:alpha val="15000"/>
            </a:srgbClr>
          </a:solidFill>
          <a:ln>
            <a:solidFill>
              <a:schemeClr val="accent4"/>
            </a:solidFill>
          </a:ln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唯一最优解</a:t>
            </a:r>
            <a:r>
              <a:rPr lang="en-US" altLang="zh-CN" dirty="0" smtClean="0"/>
              <a:t>:</a:t>
            </a:r>
            <a:r>
              <a:rPr lang="zh-CN" altLang="en-US" dirty="0" smtClean="0"/>
              <a:t>可行域的某个顶点</a:t>
            </a:r>
            <a:endParaRPr lang="en-US" altLang="zh-C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无穷最优解</a:t>
            </a:r>
            <a:r>
              <a:rPr lang="en-US" altLang="zh-CN" dirty="0"/>
              <a:t>:</a:t>
            </a:r>
            <a:r>
              <a:rPr lang="zh-CN" altLang="en-US" dirty="0"/>
              <a:t>若目标函数与某个条件相同</a:t>
            </a:r>
            <a:endParaRPr lang="en-US" altLang="zh-CN" dirty="0"/>
          </a:p>
          <a:p>
            <a:r>
              <a:rPr lang="zh-CN" altLang="en-US" dirty="0"/>
              <a:t>例：目标函数为</a:t>
            </a:r>
            <a:r>
              <a:rPr lang="en-US" altLang="zh-CN" dirty="0"/>
              <a:t>max F=x1+x2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无界解</a:t>
            </a:r>
            <a:r>
              <a:rPr lang="zh-CN" altLang="en-US" dirty="0" smtClean="0"/>
              <a:t>：若只有一个约束条件</a:t>
            </a:r>
            <a:r>
              <a:rPr lang="en-US" altLang="zh-CN" dirty="0" smtClean="0"/>
              <a:t>x2&lt;=250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无</a:t>
            </a:r>
            <a:r>
              <a:rPr lang="zh-CN" altLang="en-US" dirty="0" smtClean="0"/>
              <a:t>基本可行解：若约束条件互相矛盾</a:t>
            </a:r>
            <a:endParaRPr lang="zh-CN" altLang="en-US" dirty="0"/>
          </a:p>
        </p:txBody>
      </p:sp>
      <p:cxnSp>
        <p:nvCxnSpPr>
          <p:cNvPr id="38" name="直接连接符 37"/>
          <p:cNvCxnSpPr/>
          <p:nvPr/>
        </p:nvCxnSpPr>
        <p:spPr>
          <a:xfrm>
            <a:off x="6046686" y="4254997"/>
            <a:ext cx="2355353" cy="1002194"/>
          </a:xfrm>
          <a:prstGeom prst="line">
            <a:avLst/>
          </a:prstGeom>
          <a:ln w="412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6461989" y="3949315"/>
            <a:ext cx="2355353" cy="1002194"/>
          </a:xfrm>
          <a:prstGeom prst="line">
            <a:avLst/>
          </a:prstGeom>
          <a:ln w="412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8445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41" grpId="0" animBg="1"/>
      <p:bldP spid="42" grpId="0" animBg="1"/>
      <p:bldP spid="43" grpId="0"/>
      <p:bldP spid="52" grpId="0" animBg="1"/>
      <p:bldP spid="53" grpId="0"/>
      <p:bldP spid="5" grpId="0" build="p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spcBef>
                <a:spcPct val="50000"/>
              </a:spcBef>
              <a:buSzPct val="85000"/>
              <a:defRPr/>
            </a:pPr>
            <a:r>
              <a:rPr kumimoji="1"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定理</a:t>
            </a:r>
            <a:r>
              <a:rPr kumimoji="1"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kumimoji="1"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：若线性规划问题存在可行解，则该问题的可行域是凸集。</a:t>
            </a:r>
          </a:p>
          <a:p>
            <a:pPr marL="0" indent="0">
              <a:lnSpc>
                <a:spcPct val="150000"/>
              </a:lnSpc>
              <a:spcBef>
                <a:spcPct val="50000"/>
              </a:spcBef>
              <a:buSzPct val="85000"/>
              <a:defRPr/>
            </a:pPr>
            <a:r>
              <a:rPr kumimoji="1"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定理</a:t>
            </a:r>
            <a:r>
              <a:rPr kumimoji="1"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kumimoji="1"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：线性规划问题的</a:t>
            </a:r>
            <a:r>
              <a:rPr kumimoji="1" lang="zh-CN" altLang="en-US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基本可行解</a:t>
            </a:r>
            <a:r>
              <a:rPr kumimoji="1"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X</a:t>
            </a:r>
            <a:r>
              <a:rPr kumimoji="1"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对应可行域</a:t>
            </a:r>
            <a:r>
              <a:rPr kumimoji="1"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kumimoji="1"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凸集</a:t>
            </a:r>
            <a:r>
              <a:rPr kumimoji="1"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  <a:r>
              <a:rPr kumimoji="1"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的</a:t>
            </a:r>
            <a:r>
              <a:rPr kumimoji="1" lang="zh-CN" altLang="en-US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顶点</a:t>
            </a:r>
            <a:endParaRPr kumimoji="1" lang="en-US" altLang="zh-CN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spcBef>
                <a:spcPct val="50000"/>
              </a:spcBef>
              <a:buSzPct val="85000"/>
              <a:defRPr/>
            </a:pPr>
            <a:r>
              <a:rPr kumimoji="1" lang="zh-CN" altLang="en-US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定理</a:t>
            </a:r>
            <a:r>
              <a:rPr kumimoji="1"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3</a:t>
            </a:r>
            <a:r>
              <a:rPr kumimoji="1"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：若问题存在最优解，一定存在一个</a:t>
            </a:r>
            <a:r>
              <a:rPr kumimoji="1" lang="zh-CN" altLang="en-US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基本可行解</a:t>
            </a:r>
            <a:r>
              <a:rPr kumimoji="1"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是最优解。（或在某个顶点取得）</a:t>
            </a:r>
          </a:p>
          <a:p>
            <a:pPr>
              <a:lnSpc>
                <a:spcPct val="150000"/>
              </a:lnSpc>
            </a:pP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线性规划</a:t>
            </a:r>
            <a:endParaRPr lang="zh-CN" altLang="en-US" dirty="0"/>
          </a:p>
        </p:txBody>
      </p:sp>
      <p:sp>
        <p:nvSpPr>
          <p:cNvPr id="4" name="云形标注 3"/>
          <p:cNvSpPr/>
          <p:nvPr/>
        </p:nvSpPr>
        <p:spPr>
          <a:xfrm>
            <a:off x="3159730" y="3593484"/>
            <a:ext cx="4987045" cy="2207629"/>
          </a:xfrm>
          <a:prstGeom prst="cloudCallou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 smtClean="0">
                <a:solidFill>
                  <a:schemeClr val="tx1"/>
                </a:solidFill>
              </a:rPr>
              <a:t>可以找到所有基本可行解，逐个比较，求出最优解？</a:t>
            </a:r>
            <a:endParaRPr lang="zh-CN" altLang="en-US" sz="28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6096000" y="4876800"/>
                <a:ext cx="144448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</m:sSubSup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4876800"/>
                <a:ext cx="1444487" cy="52322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71074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4" grpId="0" animBg="1"/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应用举例：</a:t>
            </a:r>
            <a:endParaRPr lang="en-US" altLang="zh-CN" dirty="0" smtClean="0"/>
          </a:p>
          <a:p>
            <a:r>
              <a:rPr lang="zh-CN" altLang="en-US" dirty="0" smtClean="0"/>
              <a:t>某制药厂生产甲，乙两种药品，生产这两种药品要消耗某种原料，生产每吨药品所需原料量及所占设备时间见下表：</a:t>
            </a: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r>
              <a:rPr lang="zh-CN" altLang="en-US" dirty="0" smtClean="0"/>
              <a:t>该厂每周所能得到的原料量为</a:t>
            </a:r>
            <a:r>
              <a:rPr lang="en-US" altLang="zh-CN" dirty="0" smtClean="0"/>
              <a:t>160kg</a:t>
            </a:r>
            <a:r>
              <a:rPr lang="zh-CN" altLang="en-US" dirty="0" smtClean="0"/>
              <a:t>，每周设备最多能开</a:t>
            </a:r>
            <a:r>
              <a:rPr lang="en-US" altLang="zh-CN" dirty="0" smtClean="0"/>
              <a:t>15</a:t>
            </a:r>
            <a:r>
              <a:rPr lang="zh-CN" altLang="en-US" dirty="0" smtClean="0"/>
              <a:t>个台班，且根据市场需求，甲种产品每周产量不应超过</a:t>
            </a:r>
            <a:r>
              <a:rPr lang="en-US" altLang="zh-CN" dirty="0" smtClean="0"/>
              <a:t>4t</a:t>
            </a:r>
            <a:r>
              <a:rPr lang="zh-CN" altLang="en-US" dirty="0" smtClean="0"/>
              <a:t>。已知该厂生产每吨甲，乙两种产品的利润分别为</a:t>
            </a:r>
            <a:r>
              <a:rPr lang="en-US" altLang="zh-CN" dirty="0" smtClean="0"/>
              <a:t>5</a:t>
            </a:r>
            <a:r>
              <a:rPr lang="zh-CN" altLang="en-US" dirty="0" smtClean="0"/>
              <a:t>万元和</a:t>
            </a:r>
            <a:r>
              <a:rPr lang="en-US" altLang="zh-CN" dirty="0" smtClean="0"/>
              <a:t>2</a:t>
            </a:r>
            <a:r>
              <a:rPr lang="zh-CN" altLang="en-US" dirty="0" smtClean="0"/>
              <a:t>万元。问该厂应如何安排两种产品的产量才能使每周获得的利润最大？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线性规划</a:t>
            </a:r>
            <a:endParaRPr lang="zh-CN" altLang="en-US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333537"/>
              </p:ext>
            </p:extLst>
          </p:nvPr>
        </p:nvGraphicFramePr>
        <p:xfrm>
          <a:off x="1855354" y="2303537"/>
          <a:ext cx="8128000" cy="1584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32000"/>
                <a:gridCol w="2032000"/>
                <a:gridCol w="2032000"/>
                <a:gridCol w="2032000"/>
              </a:tblGrid>
              <a:tr h="370840">
                <a:tc rowSpan="2">
                  <a:txBody>
                    <a:bodyPr/>
                    <a:lstStyle/>
                    <a:p>
                      <a:r>
                        <a:rPr lang="zh-CN" altLang="en-US" sz="2000" dirty="0" smtClean="0"/>
                        <a:t>                   消耗量</a:t>
                      </a:r>
                      <a:endParaRPr lang="en-US" altLang="zh-CN" sz="2000" dirty="0" smtClean="0"/>
                    </a:p>
                    <a:p>
                      <a:r>
                        <a:rPr lang="zh-CN" altLang="en-US" sz="2000" dirty="0" smtClean="0"/>
                        <a:t>项目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 sz="2000" dirty="0" smtClean="0"/>
                        <a:t>每吨产品的消耗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zh-CN" altLang="en-US" sz="2000" dirty="0" smtClean="0"/>
                        <a:t>每周资源总量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000" dirty="0" smtClean="0"/>
                        <a:t>甲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000" dirty="0" smtClean="0"/>
                        <a:t>乙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2000" dirty="0" smtClean="0"/>
                        <a:t>原料（</a:t>
                      </a:r>
                      <a:r>
                        <a:rPr lang="en-US" altLang="zh-CN" sz="2000" dirty="0" smtClean="0"/>
                        <a:t>KG</a:t>
                      </a:r>
                      <a:r>
                        <a:rPr lang="zh-CN" altLang="en-US" sz="2000" dirty="0" smtClean="0"/>
                        <a:t>）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dirty="0" smtClean="0"/>
                        <a:t>30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dirty="0" smtClean="0"/>
                        <a:t>20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dirty="0" smtClean="0"/>
                        <a:t>160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2000" dirty="0" smtClean="0"/>
                        <a:t>设备</a:t>
                      </a:r>
                      <a:r>
                        <a:rPr lang="en-US" altLang="zh-CN" sz="2000" dirty="0" smtClean="0"/>
                        <a:t>/</a:t>
                      </a:r>
                      <a:r>
                        <a:rPr lang="zh-CN" altLang="en-US" sz="2000" dirty="0" smtClean="0"/>
                        <a:t>台班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dirty="0" smtClean="0"/>
                        <a:t>5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dirty="0" smtClean="0"/>
                        <a:t>1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dirty="0" smtClean="0"/>
                        <a:t>15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7533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设甲乙两种药品的周产量分别为</a:t>
            </a:r>
            <a:r>
              <a:rPr lang="en-US" altLang="zh-CN" dirty="0" smtClean="0"/>
              <a:t>x1,x2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线性规划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2131288" y="1882239"/>
                <a:ext cx="343068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     </m:t>
                          </m:r>
                        </m:fName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=5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1+2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func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1288" y="1882239"/>
                <a:ext cx="3430683" cy="430887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2131288" y="2583894"/>
                <a:ext cx="3519040" cy="14773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.     30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1+20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2≤160</m:t>
                      </m:r>
                    </m:oMath>
                  </m:oMathPara>
                </a14:m>
                <a:endParaRPr lang="en-US" altLang="zh-CN" sz="2400" b="0" dirty="0" smtClean="0"/>
              </a:p>
              <a:p>
                <a:r>
                  <a:rPr lang="en-US" altLang="zh-CN" sz="2400" dirty="0" smtClean="0"/>
                  <a:t>              5x1+x2&lt;=15</a:t>
                </a:r>
              </a:p>
              <a:p>
                <a:r>
                  <a:rPr lang="en-US" altLang="zh-CN" sz="2400" dirty="0" smtClean="0"/>
                  <a:t>               x1&lt;=4</a:t>
                </a:r>
              </a:p>
              <a:p>
                <a:r>
                  <a:rPr lang="en-US" altLang="zh-CN" sz="2400" dirty="0" smtClean="0"/>
                  <a:t>               x1,,x2&gt;=0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1288" y="2583894"/>
                <a:ext cx="3519040" cy="1477328"/>
              </a:xfrm>
              <a:prstGeom prst="rect">
                <a:avLst/>
              </a:prstGeom>
              <a:blipFill rotWithShape="0">
                <a:blip r:embed="rId3"/>
                <a:stretch>
                  <a:fillRect l="-173" r="-1040" b="-115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57366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1293234" y="2685906"/>
            <a:ext cx="5118352" cy="3052968"/>
            <a:chOff x="1293234" y="2685906"/>
            <a:chExt cx="5118352" cy="3052968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02062" y="2757922"/>
              <a:ext cx="5009524" cy="2980952"/>
            </a:xfrm>
            <a:prstGeom prst="rect">
              <a:avLst/>
            </a:prstGeom>
          </p:spPr>
        </p:pic>
        <p:sp>
          <p:nvSpPr>
            <p:cNvPr id="14" name="文本框 13"/>
            <p:cNvSpPr txBox="1"/>
            <p:nvPr/>
          </p:nvSpPr>
          <p:spPr>
            <a:xfrm>
              <a:off x="1293234" y="2685906"/>
              <a:ext cx="816121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CN" sz="2800" b="1" dirty="0" smtClean="0"/>
                <a:t>max</a:t>
              </a:r>
              <a:endParaRPr lang="zh-CN" altLang="en-US" sz="2800" b="1" dirty="0"/>
            </a:p>
          </p:txBody>
        </p:sp>
      </p:grp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 smtClean="0"/>
              <a:t>线性规划基本概念</a:t>
            </a:r>
            <a:endParaRPr lang="en-US" altLang="zh-CN" dirty="0" smtClean="0"/>
          </a:p>
          <a:p>
            <a:pPr lvl="1">
              <a:lnSpc>
                <a:spcPct val="150000"/>
              </a:lnSpc>
            </a:pPr>
            <a:r>
              <a:rPr lang="zh-CN" altLang="en-US" dirty="0" smtClean="0"/>
              <a:t>线性规划问题就是</a:t>
            </a:r>
            <a:r>
              <a:rPr lang="zh-CN" altLang="en-US" dirty="0"/>
              <a:t>在一组线性约束条件下，求解目标函数最优解的问题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lvl="1">
              <a:lnSpc>
                <a:spcPct val="150000"/>
              </a:lnSpc>
            </a:pPr>
            <a:r>
              <a:rPr lang="zh-CN" altLang="en-US" dirty="0" smtClean="0"/>
              <a:t>线性规划问题的标准形式：</a:t>
            </a:r>
            <a:endParaRPr lang="en-US" altLang="zh-CN" dirty="0" smtClean="0"/>
          </a:p>
          <a:p>
            <a:pPr lvl="1">
              <a:lnSpc>
                <a:spcPct val="150000"/>
              </a:lnSpc>
            </a:pP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线性规划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6482036" y="2936052"/>
            <a:ext cx="480131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/>
              <a:t>目标函数求最大值</a:t>
            </a:r>
            <a:endParaRPr lang="en-US" altLang="zh-CN" sz="2400" dirty="0" smtClean="0"/>
          </a:p>
          <a:p>
            <a:pPr>
              <a:lnSpc>
                <a:spcPct val="150000"/>
              </a:lnSpc>
            </a:pPr>
            <a:r>
              <a:rPr lang="zh-CN" altLang="en-US" sz="2400" dirty="0" smtClean="0"/>
              <a:t>所有约束条件均由等式表示</a:t>
            </a:r>
            <a:endParaRPr lang="en-US" altLang="zh-CN" sz="2400" dirty="0" smtClean="0"/>
          </a:p>
          <a:p>
            <a:pPr>
              <a:lnSpc>
                <a:spcPct val="150000"/>
              </a:lnSpc>
            </a:pPr>
            <a:r>
              <a:rPr lang="zh-CN" altLang="en-US" sz="2400" dirty="0"/>
              <a:t>每个约束条件右端常数常为非负值</a:t>
            </a:r>
          </a:p>
          <a:p>
            <a:pPr>
              <a:lnSpc>
                <a:spcPct val="150000"/>
              </a:lnSpc>
            </a:pPr>
            <a:r>
              <a:rPr lang="zh-CN" altLang="en-US" sz="2400" dirty="0" smtClean="0"/>
              <a:t>所有决策变量为非负值</a:t>
            </a:r>
            <a:endParaRPr lang="en-US" altLang="zh-CN" sz="2400" dirty="0" smtClean="0"/>
          </a:p>
        </p:txBody>
      </p:sp>
      <p:grpSp>
        <p:nvGrpSpPr>
          <p:cNvPr id="9" name="组合 8"/>
          <p:cNvGrpSpPr/>
          <p:nvPr/>
        </p:nvGrpSpPr>
        <p:grpSpPr>
          <a:xfrm>
            <a:off x="2109355" y="3273136"/>
            <a:ext cx="7090250" cy="3381093"/>
            <a:chOff x="2109355" y="3273136"/>
            <a:chExt cx="7090250" cy="3381093"/>
          </a:xfrm>
        </p:grpSpPr>
        <p:sp>
          <p:nvSpPr>
            <p:cNvPr id="6" name="矩形 5"/>
            <p:cNvSpPr/>
            <p:nvPr/>
          </p:nvSpPr>
          <p:spPr>
            <a:xfrm>
              <a:off x="2109355" y="3273136"/>
              <a:ext cx="4302231" cy="1891146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右箭头 6"/>
            <p:cNvSpPr/>
            <p:nvPr/>
          </p:nvSpPr>
          <p:spPr>
            <a:xfrm rot="2224568">
              <a:off x="6482036" y="5415148"/>
              <a:ext cx="1011294" cy="323726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7418227" y="5577011"/>
              <a:ext cx="1781378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 smtClean="0">
                  <a:solidFill>
                    <a:schemeClr val="accent1"/>
                  </a:solidFill>
                </a:rPr>
                <a:t>Ax=b</a:t>
              </a:r>
            </a:p>
            <a:p>
              <a:r>
                <a:rPr lang="en-US" altLang="zh-CN" sz="2400" dirty="0" smtClean="0">
                  <a:solidFill>
                    <a:schemeClr val="accent1"/>
                  </a:solidFill>
                </a:rPr>
                <a:t>A=(</a:t>
              </a:r>
              <a:r>
                <a:rPr lang="en-US" altLang="zh-CN" sz="2400" dirty="0" err="1" smtClean="0">
                  <a:solidFill>
                    <a:schemeClr val="accent1"/>
                  </a:solidFill>
                </a:rPr>
                <a:t>a</a:t>
              </a:r>
              <a:r>
                <a:rPr lang="en-US" altLang="zh-CN" sz="2400" baseline="-25000" dirty="0" err="1" smtClean="0">
                  <a:solidFill>
                    <a:schemeClr val="accent1"/>
                  </a:solidFill>
                </a:rPr>
                <a:t>ij</a:t>
              </a:r>
              <a:r>
                <a:rPr lang="en-US" altLang="zh-CN" sz="2400" dirty="0" smtClean="0">
                  <a:solidFill>
                    <a:schemeClr val="accent1"/>
                  </a:solidFill>
                </a:rPr>
                <a:t>)</a:t>
              </a:r>
              <a:r>
                <a:rPr lang="en-US" altLang="zh-CN" sz="2400" baseline="-25000" dirty="0" smtClean="0">
                  <a:solidFill>
                    <a:schemeClr val="accent1"/>
                  </a:solidFill>
                </a:rPr>
                <a:t>m*n</a:t>
              </a:r>
            </a:p>
            <a:p>
              <a:r>
                <a:rPr lang="en-US" altLang="zh-CN" sz="2400" baseline="-25000" dirty="0" smtClean="0">
                  <a:solidFill>
                    <a:schemeClr val="accent1"/>
                  </a:solidFill>
                </a:rPr>
                <a:t>r(A)=m&lt;n</a:t>
              </a:r>
              <a:endParaRPr lang="zh-CN" altLang="en-US" sz="2400" baseline="-25000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2209203" y="2627158"/>
            <a:ext cx="6723414" cy="522595"/>
            <a:chOff x="2109355" y="3270393"/>
            <a:chExt cx="6723414" cy="522595"/>
          </a:xfrm>
        </p:grpSpPr>
        <p:sp>
          <p:nvSpPr>
            <p:cNvPr id="11" name="矩形 10"/>
            <p:cNvSpPr/>
            <p:nvPr/>
          </p:nvSpPr>
          <p:spPr>
            <a:xfrm>
              <a:off x="2109355" y="3273136"/>
              <a:ext cx="4302231" cy="519852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右箭头 11"/>
            <p:cNvSpPr/>
            <p:nvPr/>
          </p:nvSpPr>
          <p:spPr>
            <a:xfrm>
              <a:off x="6409253" y="3295913"/>
              <a:ext cx="711960" cy="323726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7051391" y="3270393"/>
              <a:ext cx="178137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 smtClean="0">
                  <a:solidFill>
                    <a:schemeClr val="accent1"/>
                  </a:solidFill>
                </a:rPr>
                <a:t>Max z=cx</a:t>
              </a:r>
              <a:endParaRPr lang="zh-CN" altLang="en-US" sz="2400" baseline="-25000" dirty="0">
                <a:solidFill>
                  <a:schemeClr val="accent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75602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5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改造方法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若目标函数求最小值改为求最大值：添加负号。</a:t>
            </a:r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线性规划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0506" y="2713537"/>
            <a:ext cx="4580952" cy="23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957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约束条件中，某些常数项</a:t>
            </a:r>
            <a:r>
              <a:rPr lang="en-US" altLang="zh-CN" dirty="0" smtClean="0"/>
              <a:t>bi</a:t>
            </a:r>
            <a:r>
              <a:rPr lang="zh-CN" altLang="en-US" dirty="0" smtClean="0"/>
              <a:t>为负数，则在约束条件两边乘以负号。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7428" y="2081381"/>
            <a:ext cx="3657143" cy="2695238"/>
          </a:xfrm>
          <a:prstGeom prst="rect">
            <a:avLst/>
          </a:prstGeom>
        </p:spPr>
      </p:pic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线性规划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30671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若约束条件不等式符号为</a:t>
            </a:r>
            <a:r>
              <a:rPr lang="en-US" altLang="zh-CN" dirty="0" smtClean="0"/>
              <a:t>&lt;=</a:t>
            </a:r>
            <a:r>
              <a:rPr lang="zh-CN" altLang="en-US" dirty="0" smtClean="0"/>
              <a:t>，则在不等式左边加上一个非负变量（松驰变量）</a:t>
            </a:r>
            <a:endParaRPr lang="en-US" altLang="zh-CN" dirty="0" smtClean="0"/>
          </a:p>
          <a:p>
            <a:r>
              <a:rPr lang="zh-CN" altLang="en-US" dirty="0" smtClean="0"/>
              <a:t>例：</a:t>
            </a:r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线性规划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b="2066"/>
          <a:stretch/>
        </p:blipFill>
        <p:spPr>
          <a:xfrm>
            <a:off x="2677540" y="2321003"/>
            <a:ext cx="6361905" cy="2844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357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若约束条件不等式符号</a:t>
            </a:r>
            <a:r>
              <a:rPr lang="zh-CN" altLang="en-US" dirty="0" smtClean="0"/>
              <a:t>为</a:t>
            </a:r>
            <a:r>
              <a:rPr lang="en-US" altLang="zh-CN" dirty="0" smtClean="0"/>
              <a:t>&gt;=</a:t>
            </a:r>
            <a:r>
              <a:rPr lang="zh-CN" altLang="en-US" dirty="0"/>
              <a:t>，则在不等式</a:t>
            </a:r>
            <a:r>
              <a:rPr lang="zh-CN" altLang="en-US" dirty="0" smtClean="0"/>
              <a:t>左边减去一</a:t>
            </a:r>
            <a:r>
              <a:rPr lang="zh-CN" altLang="en-US" dirty="0"/>
              <a:t>个非负变量</a:t>
            </a:r>
            <a:r>
              <a:rPr lang="zh-CN" altLang="en-US" dirty="0" smtClean="0"/>
              <a:t>（</a:t>
            </a:r>
            <a:r>
              <a:rPr lang="zh-CN" altLang="en-US" dirty="0"/>
              <a:t>剩余</a:t>
            </a:r>
            <a:r>
              <a:rPr lang="zh-CN" altLang="en-US" dirty="0" smtClean="0"/>
              <a:t>变量）</a:t>
            </a:r>
            <a:endParaRPr lang="en-US" altLang="zh-CN" dirty="0" smtClean="0"/>
          </a:p>
          <a:p>
            <a:r>
              <a:rPr lang="zh-CN" altLang="en-US" dirty="0" smtClean="0"/>
              <a:t>例：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线性规划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0545" y="2387552"/>
            <a:ext cx="6057143" cy="28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885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23084</TotalTime>
  <Words>1198</Words>
  <Application>Microsoft Office PowerPoint</Application>
  <PresentationFormat>宽屏</PresentationFormat>
  <Paragraphs>230</Paragraphs>
  <Slides>26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7" baseType="lpstr">
      <vt:lpstr>等线</vt:lpstr>
      <vt:lpstr>等线 Light</vt:lpstr>
      <vt:lpstr>华文细黑</vt:lpstr>
      <vt:lpstr>宋体</vt:lpstr>
      <vt:lpstr>Arial</vt:lpstr>
      <vt:lpstr>Calibri</vt:lpstr>
      <vt:lpstr>Calibri Light</vt:lpstr>
      <vt:lpstr>Cambria Math</vt:lpstr>
      <vt:lpstr>Times New Roman</vt:lpstr>
      <vt:lpstr>Wingdings</vt:lpstr>
      <vt:lpstr>Office Theme</vt:lpstr>
      <vt:lpstr>最优化技术 -线性规划与单纯形法</vt:lpstr>
      <vt:lpstr>线性规划与单纯形法</vt:lpstr>
      <vt:lpstr>线性规划</vt:lpstr>
      <vt:lpstr>线性规划</vt:lpstr>
      <vt:lpstr>线性规划</vt:lpstr>
      <vt:lpstr>线性规划</vt:lpstr>
      <vt:lpstr>线性规划</vt:lpstr>
      <vt:lpstr>线性规划</vt:lpstr>
      <vt:lpstr>线性规划</vt:lpstr>
      <vt:lpstr>线性规划</vt:lpstr>
      <vt:lpstr>线性规划</vt:lpstr>
      <vt:lpstr>线性规划</vt:lpstr>
      <vt:lpstr>PowerPoint 演示文稿</vt:lpstr>
      <vt:lpstr>线性规划</vt:lpstr>
      <vt:lpstr>线性规划</vt:lpstr>
      <vt:lpstr>线性规划</vt:lpstr>
      <vt:lpstr>数学基础</vt:lpstr>
      <vt:lpstr>数学基础</vt:lpstr>
      <vt:lpstr>线性规划</vt:lpstr>
      <vt:lpstr>单纯形法</vt:lpstr>
      <vt:lpstr>线性规划</vt:lpstr>
      <vt:lpstr>线性规划</vt:lpstr>
      <vt:lpstr>线性规划</vt:lpstr>
      <vt:lpstr>线性规划</vt:lpstr>
      <vt:lpstr>线性规划</vt:lpstr>
      <vt:lpstr>线性规划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最优化技术</dc:title>
  <dc:creator>wj</dc:creator>
  <cp:lastModifiedBy>PPBE</cp:lastModifiedBy>
  <cp:revision>295</cp:revision>
  <dcterms:created xsi:type="dcterms:W3CDTF">2019-12-25T10:26:10Z</dcterms:created>
  <dcterms:modified xsi:type="dcterms:W3CDTF">2020-03-27T05:18:49Z</dcterms:modified>
</cp:coreProperties>
</file>